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0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7" r:id="rId11"/>
    <p:sldId id="271" r:id="rId12"/>
    <p:sldId id="272" r:id="rId13"/>
    <p:sldId id="273" r:id="rId14"/>
    <p:sldId id="274" r:id="rId15"/>
    <p:sldId id="275" r:id="rId16"/>
    <p:sldId id="276" r:id="rId17"/>
    <p:sldId id="268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B0663-72A1-4745-9612-338EAC7891E2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3D615-4D7C-4ACE-8284-741D2623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4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3D615-4D7C-4ACE-8284-741D2623E2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43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3D615-4D7C-4ACE-8284-741D2623E2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74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03A-3948-46EC-90B8-20E37A7BB7AD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44198-D496-4EBE-80E3-3FC2664D6B8E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5F0-4C4F-4914-AC4E-F3480CA1A38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2280-00A6-4FAA-9BA1-7D3B2902D91D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CF52-26E7-4213-B3AA-F5C53E1828D3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81408-E75D-447A-A499-99B7B5A4FC0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4DC9-8AFA-49C8-97B2-E8A31E7C29AD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5D23C-064C-4266-8BEE-4566291D0166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E712-B2CE-417B-B4F8-54B72337C69A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76EA-9850-4A5E-8286-A4803D29C104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F239-C803-44D6-BBEF-15A77CCF2344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125862-9175-4C9E-9824-9E339DE24A7C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linda.carter@nopersonleftbehind.org" TargetMode="External"/><Relationship Id="rId2" Type="http://schemas.openxmlformats.org/officeDocument/2006/relationships/hyperlink" Target="http://www.nopersonleftbehind.org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mailto:linda.carter@nopersonleftbehind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Disaster Planning for </a:t>
            </a:r>
            <a:br>
              <a:rPr lang="en-US" dirty="0" smtClean="0"/>
            </a:br>
            <a:r>
              <a:rPr lang="en-US" dirty="0" smtClean="0"/>
              <a:t>Respiratory Issues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7-10, 2014</a:t>
            </a:r>
            <a:endParaRPr lang="en-US" dirty="0"/>
          </a:p>
        </p:txBody>
      </p:sp>
      <p:pic>
        <p:nvPicPr>
          <p:cNvPr id="1026" name="Picture 2" descr="C:\Users\MsLinda\AppData\Local\Microsoft\Windows\Temporary Internet Files\Content.IE5\AJ47BT4Z\MC9003713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251075" cy="492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" y="228600"/>
            <a:ext cx="2185200" cy="125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29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sz="2400" b="0" dirty="0" smtClean="0"/>
              <a:t>Is broken down into </a:t>
            </a:r>
            <a:r>
              <a:rPr lang="en-US" sz="2400" dirty="0" smtClean="0"/>
              <a:t>4</a:t>
            </a:r>
            <a:r>
              <a:rPr lang="en-US" sz="2400" b="0" dirty="0" smtClean="0"/>
              <a:t> areas.</a:t>
            </a:r>
            <a:br>
              <a:rPr lang="en-US" sz="2400" b="0" dirty="0" smtClean="0"/>
            </a:br>
            <a:endParaRPr lang="en-US" sz="2400" b="0" dirty="0" smtClean="0"/>
          </a:p>
          <a:p>
            <a:pPr lvl="3">
              <a:buFont typeface="Wingdings" pitchFamily="2" charset="2"/>
              <a:buChar char="Ø"/>
            </a:pPr>
            <a:r>
              <a:rPr lang="en-US" sz="2400" b="0" dirty="0"/>
              <a:t>	</a:t>
            </a:r>
            <a:r>
              <a:rPr lang="en-US" sz="2400" b="0" dirty="0" smtClean="0"/>
              <a:t>Educating clients on how to prepare for a disaster.</a:t>
            </a:r>
            <a:br>
              <a:rPr lang="en-US" sz="2400" b="0" dirty="0" smtClean="0"/>
            </a:br>
            <a:endParaRPr lang="en-US" sz="2400" b="0" dirty="0" smtClean="0"/>
          </a:p>
          <a:p>
            <a:pPr lvl="3">
              <a:buFont typeface="Wingdings" pitchFamily="2" charset="2"/>
              <a:buChar char="Ø"/>
            </a:pPr>
            <a:r>
              <a:rPr lang="en-US" sz="2400" b="0" dirty="0"/>
              <a:t>	</a:t>
            </a:r>
            <a:r>
              <a:rPr lang="en-US" sz="2400" dirty="0" smtClean="0"/>
              <a:t>Helping clients prepare a respiratory disaster plan.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endParaRPr lang="en-US" sz="2400" b="0" dirty="0" smtClean="0"/>
          </a:p>
          <a:p>
            <a:pPr marL="858838" lvl="3" indent="-392113">
              <a:buFont typeface="Wingdings" pitchFamily="2" charset="2"/>
              <a:buChar char="Ø"/>
            </a:pPr>
            <a:r>
              <a:rPr lang="en-US" sz="2400" dirty="0" smtClean="0"/>
              <a:t>Teaching clients on how to build a respiratory disaster kit.</a:t>
            </a:r>
            <a:r>
              <a:rPr lang="en-US" sz="2400" b="1" dirty="0" smtClean="0"/>
              <a:t> (</a:t>
            </a:r>
            <a:r>
              <a:rPr lang="en-US" sz="2400" dirty="0" smtClean="0"/>
              <a:t>Hands on Training</a:t>
            </a:r>
            <a:r>
              <a:rPr lang="en-US" sz="2400" b="1" dirty="0" smtClean="0"/>
              <a:t>)</a:t>
            </a:r>
          </a:p>
          <a:p>
            <a:pPr lvl="3">
              <a:buFont typeface="Wingdings" pitchFamily="2" charset="2"/>
              <a:buChar char="Ø"/>
            </a:pPr>
            <a:endParaRPr lang="en-US" sz="2400" dirty="0"/>
          </a:p>
          <a:p>
            <a:pPr lvl="3">
              <a:buFont typeface="Wingdings" pitchFamily="2" charset="2"/>
              <a:buChar char="Ø"/>
            </a:pPr>
            <a:r>
              <a:rPr lang="en-US" sz="2400" b="0" dirty="0" smtClean="0"/>
              <a:t> </a:t>
            </a:r>
            <a:r>
              <a:rPr lang="en-US" sz="2400" b="0" i="1" dirty="0" smtClean="0"/>
              <a:t> </a:t>
            </a:r>
            <a:r>
              <a:rPr lang="en-US" sz="2400" b="0" dirty="0" smtClean="0"/>
              <a:t>Implantation of a clients respiratory disaster plan.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B72E-9EDB-4D51-90EE-46D9DACF580C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54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-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/>
          </a:bodyPr>
          <a:lstStyle/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Educating clients on how to prepare for a disaster.</a:t>
            </a:r>
          </a:p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What is a disaster?</a:t>
            </a:r>
          </a:p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What issues do respiratory clients need to consider?</a:t>
            </a:r>
          </a:p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Provide respiratory clients with a disaster planning </a:t>
            </a:r>
            <a:r>
              <a:rPr lang="en-US" sz="2400" dirty="0" smtClean="0"/>
              <a:t> guide.</a:t>
            </a:r>
            <a:endParaRPr lang="en-US" sz="2400" b="0" dirty="0" smtClean="0"/>
          </a:p>
          <a:p>
            <a:pPr marL="466344" lvl="3" indent="0">
              <a:buNone/>
            </a:pP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0BE1-1421-49EC-9450-EAA38AD2BD80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8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-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8092440" cy="3657600"/>
          </a:xfrm>
        </p:spPr>
        <p:txBody>
          <a:bodyPr>
            <a:normAutofit fontScale="92500"/>
          </a:bodyPr>
          <a:lstStyle/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dirty="0" smtClean="0"/>
              <a:t>Explain the importance of having a respiratory disaster plan.</a:t>
            </a:r>
          </a:p>
          <a:p>
            <a:pPr marL="0" lvl="3" indent="0">
              <a:buClr>
                <a:schemeClr val="tx1"/>
              </a:buClr>
              <a:buNone/>
            </a:pPr>
            <a:endParaRPr lang="en-US" sz="2600" dirty="0" smtClean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dirty="0" smtClean="0"/>
              <a:t>Teach </a:t>
            </a:r>
            <a:r>
              <a:rPr lang="en-US" sz="2600" dirty="0"/>
              <a:t>Respiratory Clients what needs to be in the </a:t>
            </a:r>
            <a:r>
              <a:rPr lang="en-US" sz="2600" dirty="0" smtClean="0"/>
              <a:t>plan.</a:t>
            </a:r>
            <a:endParaRPr lang="en-US" sz="2600" dirty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endParaRPr lang="en-US" sz="2600" dirty="0" smtClean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dirty="0" smtClean="0"/>
              <a:t>Helping clients prepare a respiratory disaster plan.</a:t>
            </a:r>
          </a:p>
          <a:p>
            <a:pPr marL="0" lvl="3" indent="0">
              <a:buClr>
                <a:schemeClr val="tx1"/>
              </a:buClr>
              <a:buNone/>
            </a:pPr>
            <a:endParaRPr lang="en-US" sz="2600" dirty="0" smtClean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b="0" dirty="0" smtClean="0"/>
              <a:t>Offer resources to clients on where to get more </a:t>
            </a:r>
            <a:br>
              <a:rPr lang="en-US" sz="2600" b="0" dirty="0" smtClean="0"/>
            </a:br>
            <a:r>
              <a:rPr lang="en-US" sz="2600" b="0" dirty="0" smtClean="0"/>
              <a:t>respiratory planning assistance.</a:t>
            </a: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FE63-A3AE-4316-BFF7-1CBDC093D517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-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/>
          </a:bodyPr>
          <a:lstStyle/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Teaching clients on how to build a respiratory disaster kit.</a:t>
            </a:r>
            <a:r>
              <a:rPr lang="en-US" sz="2400" b="1" dirty="0" smtClean="0"/>
              <a:t> (</a:t>
            </a:r>
            <a:r>
              <a:rPr lang="en-US" sz="2400" dirty="0" smtClean="0"/>
              <a:t>Hands on Training</a:t>
            </a:r>
            <a:r>
              <a:rPr lang="en-US" sz="2400" b="1" dirty="0" smtClean="0"/>
              <a:t>)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Parts  of a respiratory disaster kit.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Required respiratory disaster items needed.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Back-up respiratory disaster items needed.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How to get respiratory disaster items..</a:t>
            </a:r>
          </a:p>
          <a:p>
            <a:pPr marL="809244" lvl="5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Doctor prescription for devices as needed</a:t>
            </a:r>
          </a:p>
          <a:p>
            <a:pPr marL="809244" lvl="5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Respiratory Home Health Agencies.</a:t>
            </a:r>
          </a:p>
          <a:p>
            <a:pPr marL="0" lvl="3" indent="0">
              <a:buClr>
                <a:schemeClr val="tx1"/>
              </a:buClr>
              <a:buNone/>
            </a:pPr>
            <a:endParaRPr lang="en-US" sz="2400" dirty="0"/>
          </a:p>
          <a:p>
            <a:pPr marL="0" lvl="3" indent="0">
              <a:buClr>
                <a:schemeClr val="tx1"/>
              </a:buClr>
              <a:buNone/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0EDC-4B5B-4C18-98E4-3EA019E481AE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81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– Implantation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/>
          </a:bodyPr>
          <a:lstStyle/>
          <a:p>
            <a:pPr marL="466344" lvl="3" indent="0">
              <a:buNone/>
            </a:pPr>
            <a:endParaRPr lang="en-US" sz="2400" dirty="0"/>
          </a:p>
          <a:p>
            <a:pPr lvl="1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 Implantation of a clients respiratory disaster plan.</a:t>
            </a:r>
            <a:br>
              <a:rPr lang="en-US" sz="2400" b="0" dirty="0" smtClean="0"/>
            </a:br>
            <a:endParaRPr lang="en-US" sz="2400" dirty="0" smtClean="0"/>
          </a:p>
          <a:p>
            <a:pPr lvl="1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/>
              <a:t> </a:t>
            </a:r>
            <a:r>
              <a:rPr lang="en-US" sz="2400" dirty="0" smtClean="0"/>
              <a:t>Where to store your respiratory disaster kit.</a:t>
            </a:r>
          </a:p>
          <a:p>
            <a:pPr lvl="2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Next to your front door or in your front door closet.</a:t>
            </a:r>
            <a:br>
              <a:rPr lang="en-US" sz="2400" dirty="0" smtClean="0"/>
            </a:br>
            <a:endParaRPr lang="en-US" sz="2400" dirty="0" smtClean="0"/>
          </a:p>
          <a:p>
            <a:pPr marL="279400" lvl="1" indent="-2794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The Respiratory Disaster Kit and Plan is a 24 hour / 365   day plan to be used at all times.</a:t>
            </a: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9E79-F8E0-4EE8-9D2D-CF37B78608F6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3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– Hands On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852372"/>
          </a:xfrm>
        </p:spPr>
        <p:txBody>
          <a:bodyPr>
            <a:normAutofit lnSpcReduction="10000"/>
          </a:bodyPr>
          <a:lstStyle/>
          <a:p>
            <a:pPr marL="466344" lvl="3" indent="0">
              <a:buNone/>
            </a:pPr>
            <a:endParaRPr lang="en-US" sz="2400" dirty="0"/>
          </a:p>
          <a:p>
            <a:pPr marL="0" lvl="1" indent="0" algn="just">
              <a:buClr>
                <a:schemeClr val="tx1"/>
              </a:buClr>
              <a:buNone/>
            </a:pPr>
            <a:r>
              <a:rPr lang="en-US" sz="2400" b="1" dirty="0" smtClean="0"/>
              <a:t>Since March 2012 </a:t>
            </a:r>
            <a:r>
              <a:rPr lang="en-US" sz="2400" dirty="0" smtClean="0"/>
              <a:t>this training course has been given on a regular basis at the </a:t>
            </a:r>
            <a:r>
              <a:rPr lang="en-US" sz="2400" b="1" dirty="0" smtClean="0"/>
              <a:t>Lee Memorial Hospital Respiratory Rehabilitation Center</a:t>
            </a:r>
            <a:r>
              <a:rPr lang="en-US" sz="2400" dirty="0" smtClean="0"/>
              <a:t>, the </a:t>
            </a:r>
            <a:r>
              <a:rPr lang="en-US" sz="2400" b="1" dirty="0" smtClean="0"/>
              <a:t>Cape Coral Hospital Respiratory Rehabilitation Center</a:t>
            </a:r>
            <a:r>
              <a:rPr lang="en-US" sz="2400" dirty="0" smtClean="0"/>
              <a:t>, and their </a:t>
            </a:r>
            <a:r>
              <a:rPr lang="en-US" sz="2400" b="1" dirty="0" smtClean="0"/>
              <a:t>support groups for better breathing</a:t>
            </a:r>
            <a:r>
              <a:rPr lang="en-US" sz="2400" dirty="0" smtClean="0"/>
              <a:t> and the </a:t>
            </a:r>
            <a:r>
              <a:rPr lang="en-US" sz="2400" b="1" dirty="0" smtClean="0"/>
              <a:t>SWFL COPD Foundation support groups.</a:t>
            </a:r>
            <a:r>
              <a:rPr lang="en-US" sz="2400" dirty="0" smtClean="0"/>
              <a:t> The </a:t>
            </a:r>
            <a:r>
              <a:rPr lang="en-US" sz="2400" b="1" dirty="0" smtClean="0"/>
              <a:t>Veterans Affairs Visually Impaired Support Groups</a:t>
            </a:r>
            <a:r>
              <a:rPr lang="en-US" sz="2400" dirty="0" smtClean="0"/>
              <a:t> around the State of Florida. </a:t>
            </a:r>
            <a:endParaRPr lang="en-US" sz="2400" dirty="0"/>
          </a:p>
          <a:p>
            <a:pPr marL="0" lvl="1" indent="0" algn="just">
              <a:buClr>
                <a:schemeClr val="tx1"/>
              </a:buClr>
              <a:buNone/>
            </a:pPr>
            <a:endParaRPr lang="en-US" sz="2400" dirty="0"/>
          </a:p>
          <a:p>
            <a:pPr marL="0" lvl="1" indent="0" algn="just">
              <a:buClr>
                <a:schemeClr val="tx1"/>
              </a:buClr>
              <a:buNone/>
            </a:pPr>
            <a:r>
              <a:rPr lang="en-US" sz="2400" dirty="0" smtClean="0"/>
              <a:t>This class has been given over 35 times and praised by all attending. Hands on training is a must for this program.</a:t>
            </a: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E7F9-E509-4D3D-AABC-D825E4E7D318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8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20940" cy="548640"/>
          </a:xfrm>
        </p:spPr>
        <p:txBody>
          <a:bodyPr/>
          <a:lstStyle/>
          <a:p>
            <a:r>
              <a:rPr lang="en-US" dirty="0" smtClean="0"/>
              <a:t>Ask Your Self?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838200"/>
            <a:ext cx="7520940" cy="4495800"/>
          </a:xfrm>
        </p:spPr>
        <p:txBody>
          <a:bodyPr>
            <a:normAutofit fontScale="40000" lnSpcReduction="20000"/>
          </a:bodyPr>
          <a:lstStyle/>
          <a:p>
            <a:r>
              <a:rPr lang="en-US" sz="3400" dirty="0" smtClean="0"/>
              <a:t>Do you have a Respiratory </a:t>
            </a:r>
            <a:r>
              <a:rPr lang="en-US" sz="3400" dirty="0" err="1" smtClean="0"/>
              <a:t>Diaster</a:t>
            </a:r>
            <a:r>
              <a:rPr lang="en-US" sz="3400" dirty="0" smtClean="0"/>
              <a:t> Plan? 	</a:t>
            </a:r>
          </a:p>
          <a:p>
            <a:r>
              <a:rPr lang="en-US" sz="3400" dirty="0"/>
              <a:t>	</a:t>
            </a:r>
            <a:r>
              <a:rPr lang="en-US" sz="3400" dirty="0" smtClean="0"/>
              <a:t>	No – You need to have one created</a:t>
            </a:r>
          </a:p>
          <a:p>
            <a:endParaRPr lang="en-US" sz="3400" dirty="0" smtClean="0"/>
          </a:p>
          <a:p>
            <a:r>
              <a:rPr lang="en-US" sz="3400" dirty="0" smtClean="0"/>
              <a:t>Is Breathing Optional?</a:t>
            </a:r>
          </a:p>
          <a:p>
            <a:r>
              <a:rPr lang="en-US" sz="3400" dirty="0"/>
              <a:t>	</a:t>
            </a:r>
            <a:r>
              <a:rPr lang="en-US" sz="3400" dirty="0" smtClean="0"/>
              <a:t>	No – You need to have a Respiratory Disaster Plan</a:t>
            </a:r>
          </a:p>
          <a:p>
            <a:endParaRPr lang="en-US" sz="3400" dirty="0"/>
          </a:p>
          <a:p>
            <a:r>
              <a:rPr lang="en-US" sz="3400" dirty="0" smtClean="0"/>
              <a:t>Do you have enough Respiratory Supplies in case of a Disaster?</a:t>
            </a:r>
          </a:p>
          <a:p>
            <a:r>
              <a:rPr lang="en-US" sz="3400" dirty="0"/>
              <a:t>	</a:t>
            </a:r>
            <a:r>
              <a:rPr lang="en-US" sz="3400" dirty="0" smtClean="0"/>
              <a:t>	Contact your DME company and request extra Respiratory Supplies</a:t>
            </a:r>
          </a:p>
          <a:p>
            <a:endParaRPr lang="en-US" sz="3400" dirty="0" smtClean="0"/>
          </a:p>
          <a:p>
            <a:r>
              <a:rPr lang="en-US" sz="3400" dirty="0"/>
              <a:t>Do you have a Respiratory </a:t>
            </a:r>
            <a:r>
              <a:rPr lang="en-US" sz="3400" dirty="0" err="1"/>
              <a:t>Diaster</a:t>
            </a:r>
            <a:r>
              <a:rPr lang="en-US" sz="3400" dirty="0"/>
              <a:t> GO KIT</a:t>
            </a:r>
            <a:r>
              <a:rPr lang="en-US" sz="3400" dirty="0" smtClean="0"/>
              <a:t>?</a:t>
            </a:r>
          </a:p>
          <a:p>
            <a:r>
              <a:rPr lang="en-US" sz="3400" dirty="0"/>
              <a:t>	</a:t>
            </a:r>
            <a:r>
              <a:rPr lang="en-US" sz="3400" dirty="0" smtClean="0"/>
              <a:t>	No – You need to build a Respiratory GO Kit</a:t>
            </a:r>
          </a:p>
          <a:p>
            <a:endParaRPr lang="en-US" sz="3400" dirty="0"/>
          </a:p>
          <a:p>
            <a:r>
              <a:rPr lang="en-US" sz="3400" dirty="0" smtClean="0"/>
              <a:t>Are  your Respiratory </a:t>
            </a:r>
            <a:r>
              <a:rPr lang="en-US" sz="3400" dirty="0" err="1" smtClean="0"/>
              <a:t>Supples</a:t>
            </a:r>
            <a:r>
              <a:rPr lang="en-US" sz="3400" dirty="0" smtClean="0"/>
              <a:t> ready to leave with  you  with in 15 minute?</a:t>
            </a:r>
          </a:p>
          <a:p>
            <a:r>
              <a:rPr lang="en-US" sz="3400" dirty="0"/>
              <a:t>	</a:t>
            </a:r>
            <a:r>
              <a:rPr lang="en-US" sz="3400" dirty="0" smtClean="0"/>
              <a:t>	No – You need to have all your respiratory  equipment, </a:t>
            </a:r>
            <a:r>
              <a:rPr lang="en-US" sz="3400" dirty="0" err="1" smtClean="0"/>
              <a:t>supples</a:t>
            </a:r>
            <a:r>
              <a:rPr lang="en-US" sz="3400" dirty="0" smtClean="0"/>
              <a:t> ready to</a:t>
            </a:r>
          </a:p>
          <a:p>
            <a:r>
              <a:rPr lang="en-US" sz="3400" dirty="0"/>
              <a:t>	</a:t>
            </a:r>
            <a:r>
              <a:rPr lang="en-US" sz="3400" dirty="0" smtClean="0"/>
              <a:t>	         with in 15 minutes.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2FE-A25B-43DE-B567-2D3BF2B2E315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0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Disaster Planning for </a:t>
            </a:r>
            <a:br>
              <a:rPr lang="en-US" dirty="0" smtClean="0"/>
            </a:br>
            <a:r>
              <a:rPr lang="en-US" dirty="0" smtClean="0"/>
              <a:t>Respiratory Issues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34669" y="3276600"/>
            <a:ext cx="5509331" cy="3048000"/>
          </a:xfrm>
        </p:spPr>
        <p:txBody>
          <a:bodyPr anchor="ctr">
            <a:normAutofit/>
          </a:bodyPr>
          <a:lstStyle/>
          <a:p>
            <a:pPr marL="0" indent="0"/>
            <a:r>
              <a:rPr lang="en-US" dirty="0" smtClean="0">
                <a:hlinkClick r:id="rId2"/>
              </a:rPr>
              <a:t>www.nopersonleftbehind.org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 smtClean="0"/>
          </a:p>
          <a:p>
            <a:pPr marL="0" indent="0"/>
            <a:r>
              <a:rPr lang="en-US" sz="2000" dirty="0"/>
              <a:t>Linda Carter</a:t>
            </a:r>
          </a:p>
          <a:p>
            <a:pPr marL="0" indent="0"/>
            <a:r>
              <a:rPr lang="en-US" sz="2000" dirty="0"/>
              <a:t>	Executive Director</a:t>
            </a:r>
          </a:p>
          <a:p>
            <a:pPr marL="0" indent="0"/>
            <a:r>
              <a:rPr lang="en-US" sz="2000" dirty="0"/>
              <a:t>	No Person Left Behind</a:t>
            </a:r>
          </a:p>
          <a:p>
            <a:pPr marL="0" indent="0"/>
            <a:r>
              <a:rPr lang="en-US" sz="2000" dirty="0"/>
              <a:t>	</a:t>
            </a:r>
            <a:r>
              <a:rPr lang="en-US" sz="2000" dirty="0">
                <a:hlinkClick r:id="rId3"/>
              </a:rPr>
              <a:t>linda.carter@nopersonleftbehind.org</a:t>
            </a:r>
            <a:endParaRPr lang="en-US" sz="2000" dirty="0"/>
          </a:p>
          <a:p>
            <a:pPr marL="0" indent="0"/>
            <a:r>
              <a:rPr lang="en-US" sz="2000" dirty="0"/>
              <a:t>	239 – 82 6 - 8696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More Information</a:t>
            </a:r>
            <a:endParaRPr lang="en-US" dirty="0"/>
          </a:p>
        </p:txBody>
      </p:sp>
      <p:pic>
        <p:nvPicPr>
          <p:cNvPr id="1026" name="Picture 2" descr="C:\Users\MsLinda\AppData\Local\Microsoft\Windows\Temporary Internet Files\Content.IE5\AJ47BT4Z\MC9003713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6" y="3124200"/>
            <a:ext cx="1219066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A9957-7CB5-46F9-9590-17BC460E5876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0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36432" y="1095996"/>
            <a:ext cx="5650992" cy="1207509"/>
          </a:xfrm>
        </p:spPr>
        <p:txBody>
          <a:bodyPr/>
          <a:lstStyle/>
          <a:p>
            <a:r>
              <a:rPr lang="en-US" dirty="0" smtClean="0"/>
              <a:t>Disaster Planning for </a:t>
            </a:r>
            <a:br>
              <a:rPr lang="en-US" dirty="0" smtClean="0"/>
            </a:br>
            <a:r>
              <a:rPr lang="en-US" dirty="0" smtClean="0"/>
              <a:t>Respiratory Issues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 rot="19140000">
            <a:off x="1036990" y="1989114"/>
            <a:ext cx="6510528" cy="875360"/>
          </a:xfrm>
        </p:spPr>
        <p:txBody>
          <a:bodyPr>
            <a:normAutofit/>
          </a:bodyPr>
          <a:lstStyle/>
          <a:p>
            <a:r>
              <a:rPr lang="en-US" sz="2900" dirty="0" smtClean="0"/>
              <a:t>Questions - comments</a:t>
            </a:r>
            <a:endParaRPr lang="en-US" dirty="0"/>
          </a:p>
        </p:txBody>
      </p:sp>
      <p:pic>
        <p:nvPicPr>
          <p:cNvPr id="1026" name="Picture 2" descr="C:\Users\MsLinda\AppData\Local\Microsoft\Windows\Temporary Internet Files\Content.IE5\AJ47BT4Z\MC9003713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251075" cy="492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782B-50DA-4258-9405-A3A2E7710842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9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Sponsored and hosted By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400" dirty="0" err="1" smtClean="0"/>
              <a:t>Sindee</a:t>
            </a:r>
            <a:r>
              <a:rPr lang="en-US" sz="2400" dirty="0" smtClean="0"/>
              <a:t> </a:t>
            </a:r>
            <a:r>
              <a:rPr lang="en-US" sz="2400" dirty="0" err="1"/>
              <a:t>Karpel</a:t>
            </a:r>
            <a:r>
              <a:rPr lang="en-US" sz="2400" dirty="0"/>
              <a:t>, MPA,  RRT</a:t>
            </a:r>
          </a:p>
          <a:p>
            <a:pPr marL="0" indent="0"/>
            <a:r>
              <a:rPr lang="en-US" sz="2400" dirty="0"/>
              <a:t>	Professor</a:t>
            </a:r>
          </a:p>
          <a:p>
            <a:pPr marL="0" indent="0"/>
            <a:r>
              <a:rPr lang="en-US" sz="2400" dirty="0"/>
              <a:t>	School of </a:t>
            </a:r>
            <a:r>
              <a:rPr lang="en-US" sz="2400" dirty="0" smtClean="0"/>
              <a:t>Health Professions</a:t>
            </a:r>
          </a:p>
          <a:p>
            <a:pPr marL="0" indent="0"/>
            <a:r>
              <a:rPr lang="en-US" sz="2400" dirty="0"/>
              <a:t>	Edison State College</a:t>
            </a:r>
          </a:p>
          <a:p>
            <a:pPr marL="0" indent="0"/>
            <a:endParaRPr lang="en-US" sz="2400" dirty="0"/>
          </a:p>
        </p:txBody>
      </p:sp>
      <p:pic>
        <p:nvPicPr>
          <p:cNvPr id="5122" name="Picture 2" descr="http://www.edison.edu/logo/esc_logo_horizontal_high_r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124200"/>
            <a:ext cx="3124200" cy="162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11/28/2013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03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Presented by: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Linda Carter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Executive Director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No Person Left Behind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>
                <a:hlinkClick r:id="rId2"/>
              </a:rPr>
              <a:t>linda.carter@nopersonleftbehind.org</a:t>
            </a:r>
            <a:endParaRPr lang="en-US" sz="2400" dirty="0" smtClean="0"/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239 – 82 6 - 8696 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 smtClean="0"/>
              <a:t>	www.nopersonleftbehind.org</a:t>
            </a:r>
            <a:endParaRPr lang="en-US" sz="2400" dirty="0"/>
          </a:p>
        </p:txBody>
      </p:sp>
      <p:pic>
        <p:nvPicPr>
          <p:cNvPr id="6146" name="Picture 2" descr="No Person Left Behind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784" y="-10886"/>
            <a:ext cx="266700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BFB5-E16D-4B58-BF9A-3668AD08E385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/>
            <a:r>
              <a:rPr lang="en-US" sz="2400" b="0" dirty="0" smtClean="0"/>
              <a:t>Prior to January 2012 there was no program or guideline for respiratory clients to learn how to prepare for a disaster, other than a sheet of paper saying to call your local EOC or general disaster information for persons with disabilities.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4073-5C3E-4D82-8E27-4CA0ADECDA08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8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14400"/>
            <a:ext cx="7520940" cy="4191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Edison </a:t>
            </a:r>
            <a:r>
              <a:rPr lang="en-US" sz="2400" dirty="0"/>
              <a:t>State College</a:t>
            </a:r>
          </a:p>
          <a:p>
            <a:pPr marL="0" indent="0"/>
            <a:r>
              <a:rPr lang="en-US" sz="2400" dirty="0" smtClean="0"/>
              <a:t>	</a:t>
            </a:r>
            <a:r>
              <a:rPr lang="en-US" sz="2400" b="0" dirty="0" err="1" smtClean="0"/>
              <a:t>Sindee</a:t>
            </a:r>
            <a:r>
              <a:rPr lang="en-US" sz="2400" b="0" dirty="0" smtClean="0"/>
              <a:t> </a:t>
            </a:r>
            <a:r>
              <a:rPr lang="en-US" sz="2400" b="0" dirty="0" err="1"/>
              <a:t>Karpel</a:t>
            </a:r>
            <a:r>
              <a:rPr lang="en-US" sz="2400" b="0" dirty="0"/>
              <a:t>, MPA,  </a:t>
            </a:r>
            <a:r>
              <a:rPr lang="en-US" sz="2400" b="0" dirty="0" smtClean="0"/>
              <a:t>RRT, Professor</a:t>
            </a:r>
            <a:endParaRPr lang="en-US" sz="2400" b="0" dirty="0"/>
          </a:p>
          <a:p>
            <a:pPr marL="0" indent="0"/>
            <a:r>
              <a:rPr lang="en-US" sz="2400" b="0" dirty="0"/>
              <a:t>	School of Health </a:t>
            </a:r>
            <a:r>
              <a:rPr lang="en-US" sz="2400" b="0" dirty="0" smtClean="0"/>
              <a:t>Professions</a:t>
            </a:r>
            <a:endParaRPr lang="en-US" sz="2400" b="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Lee Memorial Hospital 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b="0" dirty="0" err="1"/>
              <a:t>Nayda</a:t>
            </a:r>
            <a:r>
              <a:rPr lang="en-US" sz="2400" b="0" dirty="0"/>
              <a:t> </a:t>
            </a:r>
            <a:r>
              <a:rPr lang="en-US" sz="2400" b="0" dirty="0" err="1"/>
              <a:t>Agosto</a:t>
            </a:r>
            <a:endParaRPr lang="en-US" sz="2400" b="0" dirty="0" smtClean="0"/>
          </a:p>
          <a:p>
            <a:pPr marL="0" indent="0"/>
            <a:r>
              <a:rPr lang="en-US" sz="2400" b="0" dirty="0"/>
              <a:t>	</a:t>
            </a:r>
            <a:r>
              <a:rPr lang="en-US" sz="2400" b="0" dirty="0" smtClean="0"/>
              <a:t>Respiratory Rehabilitation Services</a:t>
            </a:r>
          </a:p>
          <a:p>
            <a:pPr marL="0" indent="0"/>
            <a:r>
              <a:rPr lang="en-US" sz="2400" b="0" dirty="0" smtClean="0"/>
              <a:t>	239-343-3520</a:t>
            </a:r>
            <a:endParaRPr lang="en-US" sz="2400" b="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AE-C  </a:t>
            </a:r>
            <a:r>
              <a:rPr lang="en-US" sz="2400" dirty="0"/>
              <a:t>SW Florida  Better Breather Facilitator</a:t>
            </a:r>
          </a:p>
          <a:p>
            <a:pPr marL="0" indent="0"/>
            <a:r>
              <a:rPr lang="en-US" sz="2400" dirty="0" smtClean="0"/>
              <a:t>	</a:t>
            </a:r>
            <a:r>
              <a:rPr lang="en-US" sz="2400" b="0" dirty="0"/>
              <a:t>Bob Sobkowiak </a:t>
            </a:r>
            <a:r>
              <a:rPr lang="en-US" sz="2400" b="0" dirty="0" smtClean="0"/>
              <a:t>RT</a:t>
            </a:r>
          </a:p>
          <a:p>
            <a:pPr marL="0" indent="0"/>
            <a:r>
              <a:rPr lang="en-US" sz="2400" b="0" dirty="0"/>
              <a:t>	</a:t>
            </a:r>
            <a:r>
              <a:rPr lang="en-US" sz="2400" b="0" dirty="0" smtClean="0"/>
              <a:t>239-242-1121 </a:t>
            </a:r>
          </a:p>
          <a:p>
            <a:pPr marL="0" indent="0"/>
            <a:endParaRPr lang="en-US" sz="2400" dirty="0"/>
          </a:p>
        </p:txBody>
      </p:sp>
      <p:pic>
        <p:nvPicPr>
          <p:cNvPr id="2050" name="Picture 2" descr="Click here to return to the LMHS Home P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590800"/>
            <a:ext cx="2239926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edison.edu/logo/esc_logo_horizontal_high_r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913" y="991406"/>
            <a:ext cx="1413687" cy="73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54EE-6B17-43D8-BE1F-58731BB4E6B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06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Disaster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For respiratory clients, disaster planning is a must.</a:t>
            </a:r>
            <a:br>
              <a:rPr lang="en-US" sz="2400" dirty="0" smtClean="0"/>
            </a:br>
            <a:endParaRPr lang="en-US" sz="2400" dirty="0" smtClean="0"/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Breathing is not optional.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Must be prepared with a respiratory plan.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Must be ready to use your plan anytime.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Must have extra respiratory supplies on-hand and packed.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881F-B65E-4BD2-AAD0-C7D4561B09AC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0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52372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/>
            <a:r>
              <a:rPr lang="en-US" sz="2400" dirty="0" smtClean="0"/>
              <a:t>January 21, 2012, I was diagnosed with</a:t>
            </a:r>
            <a:br>
              <a:rPr lang="en-US" sz="2400" dirty="0" smtClean="0"/>
            </a:br>
            <a:r>
              <a:rPr lang="en-US" sz="2400" dirty="0" smtClean="0"/>
              <a:t> </a:t>
            </a:r>
          </a:p>
          <a:p>
            <a:pPr lvl="2">
              <a:buFont typeface="Wingdings" pitchFamily="2" charset="2"/>
              <a:buChar char="Ø"/>
            </a:pPr>
            <a:r>
              <a:rPr lang="en-US" sz="2400" b="0" dirty="0" smtClean="0"/>
              <a:t>Atelectasis of the left lung</a:t>
            </a:r>
            <a:br>
              <a:rPr lang="en-US" sz="2400" b="0" dirty="0" smtClean="0"/>
            </a:br>
            <a:endParaRPr lang="en-US" sz="2400" b="0" dirty="0" smtClean="0"/>
          </a:p>
          <a:p>
            <a:pPr lvl="2">
              <a:buFont typeface="Wingdings" pitchFamily="2" charset="2"/>
              <a:buChar char="Ø"/>
            </a:pPr>
            <a:r>
              <a:rPr lang="en-US" sz="2400" b="0" dirty="0" smtClean="0"/>
              <a:t>Restrictive Lung Disease</a:t>
            </a:r>
          </a:p>
          <a:p>
            <a:pPr lvl="2">
              <a:buFont typeface="Wingdings" pitchFamily="2" charset="2"/>
              <a:buChar char="Ø"/>
            </a:pPr>
            <a:endParaRPr lang="en-US" sz="2400" dirty="0"/>
          </a:p>
          <a:p>
            <a:pPr marL="0" indent="0"/>
            <a:r>
              <a:rPr lang="en-US" sz="2400" dirty="0" smtClean="0"/>
              <a:t>February 2012, was diagnosed with</a:t>
            </a:r>
            <a:r>
              <a:rPr lang="en-US" sz="2400" b="0" dirty="0" smtClean="0"/>
              <a:t> </a:t>
            </a:r>
            <a:br>
              <a:rPr lang="en-US" sz="2400" b="0" dirty="0" smtClean="0"/>
            </a:br>
            <a:endParaRPr lang="en-US" sz="2400" b="0" dirty="0" smtClean="0"/>
          </a:p>
          <a:p>
            <a:pPr lvl="2">
              <a:buFont typeface="Wingdings" pitchFamily="2" charset="2"/>
              <a:buChar char="Ø"/>
            </a:pPr>
            <a:r>
              <a:rPr lang="en-US" sz="2400" dirty="0" smtClean="0"/>
              <a:t>Phrenic </a:t>
            </a:r>
            <a:r>
              <a:rPr lang="en-US" sz="2400" dirty="0"/>
              <a:t>nerve  paralysis of the left lung, </a:t>
            </a:r>
            <a:endParaRPr lang="en-US" sz="2400" b="0" dirty="0" smtClean="0"/>
          </a:p>
          <a:p>
            <a:pPr marL="0" indent="0"/>
            <a:endParaRPr lang="en-US" sz="24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E43F-5FA5-424C-B562-57A147801AC8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61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endParaRPr lang="en-US" sz="2400" b="0" dirty="0" smtClean="0"/>
          </a:p>
          <a:p>
            <a:pPr marL="0" indent="0"/>
            <a:r>
              <a:rPr lang="en-US" sz="2400" b="0" dirty="0" smtClean="0"/>
              <a:t>Was informed of the new respiratory medical issues, but was told nothing about how to deal with  it, or what I needed to do during a disaster with my issues.</a:t>
            </a:r>
          </a:p>
          <a:p>
            <a:pPr marL="0" indent="0"/>
            <a:endParaRPr lang="en-US" sz="2400" b="0" dirty="0"/>
          </a:p>
          <a:p>
            <a:pPr marL="0" indent="0"/>
            <a:r>
              <a:rPr lang="en-US" sz="2400" b="0" dirty="0" smtClean="0"/>
              <a:t>I was like any new respiratory client being told this for the first time, I was scare, upset and not ready to deal with it and had a lot of denial.</a:t>
            </a:r>
          </a:p>
          <a:p>
            <a:pPr marL="0" lvl="1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3DAF-960D-411A-A2D9-E40B187FE08A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76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95400"/>
            <a:ext cx="7520940" cy="3385077"/>
          </a:xfrm>
        </p:spPr>
        <p:txBody>
          <a:bodyPr>
            <a:normAutofit lnSpcReduction="10000"/>
          </a:bodyPr>
          <a:lstStyle/>
          <a:p>
            <a:pPr marL="0" indent="0" algn="just"/>
            <a:r>
              <a:rPr lang="en-US" sz="2400" b="0" dirty="0" smtClean="0"/>
              <a:t>I was upset and started thinking, with my background in Emergency Disaster Planning for both the Army and the American Red Cross and later with FEMA, what do I do in case of a disaster?. I started to look at what was available for new respiratory clients in Disaster Planning for Respiratory Issues, </a:t>
            </a:r>
            <a:r>
              <a:rPr lang="en-US" sz="2400" dirty="0" smtClean="0"/>
              <a:t>I found nothing.</a:t>
            </a:r>
          </a:p>
          <a:p>
            <a:pPr marL="0" indent="0"/>
            <a:endParaRPr lang="en-US" sz="2400" b="0" dirty="0" smtClean="0"/>
          </a:p>
          <a:p>
            <a:pPr marL="1138238" indent="-1138238"/>
            <a:r>
              <a:rPr lang="en-US" sz="2400" dirty="0" smtClean="0"/>
              <a:t>Hence</a:t>
            </a:r>
            <a:r>
              <a:rPr lang="en-US" sz="2400" b="0" dirty="0" smtClean="0"/>
              <a:t> – </a:t>
            </a:r>
            <a:r>
              <a:rPr lang="en-US" sz="2400" dirty="0" smtClean="0"/>
              <a:t>D</a:t>
            </a:r>
            <a:r>
              <a:rPr lang="en-US" sz="2400" b="0" dirty="0" smtClean="0"/>
              <a:t>isaster </a:t>
            </a:r>
            <a:r>
              <a:rPr lang="en-US" sz="2400" dirty="0" smtClean="0"/>
              <a:t>P</a:t>
            </a:r>
            <a:r>
              <a:rPr lang="en-US" sz="2400" b="0" dirty="0" smtClean="0"/>
              <a:t>lanning for </a:t>
            </a:r>
            <a:r>
              <a:rPr lang="en-US" sz="2400" dirty="0" smtClean="0"/>
              <a:t>R</a:t>
            </a:r>
            <a:r>
              <a:rPr lang="en-US" sz="2400" b="0" dirty="0" smtClean="0"/>
              <a:t>espiratory </a:t>
            </a:r>
            <a:r>
              <a:rPr lang="en-US" sz="2400" dirty="0" smtClean="0"/>
              <a:t>I</a:t>
            </a:r>
            <a:r>
              <a:rPr lang="en-US" sz="2400" b="0" dirty="0" smtClean="0"/>
              <a:t>ssues was    	      created.</a:t>
            </a:r>
          </a:p>
          <a:p>
            <a:pPr marL="0" lvl="1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C36-CC88-4B0F-950B-F08EF5ACF713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2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1421</TotalTime>
  <Words>626</Words>
  <Application>Microsoft Office PowerPoint</Application>
  <PresentationFormat>On-screen Show (4:3)</PresentationFormat>
  <Paragraphs>170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Franklin Gothic Book</vt:lpstr>
      <vt:lpstr>Franklin Gothic Medium</vt:lpstr>
      <vt:lpstr>Tunga</vt:lpstr>
      <vt:lpstr>Wingdings</vt:lpstr>
      <vt:lpstr>Angles</vt:lpstr>
      <vt:lpstr>Disaster Planning for  Respiratory Issues </vt:lpstr>
      <vt:lpstr>Sponsored and hosted By:</vt:lpstr>
      <vt:lpstr>Presented by:</vt:lpstr>
      <vt:lpstr>History Timeline</vt:lpstr>
      <vt:lpstr>History Comments</vt:lpstr>
      <vt:lpstr>Importance of Disaster Planning</vt:lpstr>
      <vt:lpstr>Disaster Planning for  Respiratory Issues</vt:lpstr>
      <vt:lpstr>Disaster Planning for  Respiratory Issues</vt:lpstr>
      <vt:lpstr>Disaster Planning for  Respiratory Issues</vt:lpstr>
      <vt:lpstr>Disaster Planning for  Respiratory Issues</vt:lpstr>
      <vt:lpstr>Disaster Planning for  Respiratory Issues - Education</vt:lpstr>
      <vt:lpstr>Disaster Planning for  Respiratory Issues - Planning</vt:lpstr>
      <vt:lpstr>Disaster Planning for  Respiratory Issues - Teaching</vt:lpstr>
      <vt:lpstr>Disaster Planning for  Respiratory Issues – Implantation</vt:lpstr>
      <vt:lpstr>Disaster Planning for  Respiratory Issues – Hands On Training</vt:lpstr>
      <vt:lpstr>Ask Your Self?</vt:lpstr>
      <vt:lpstr>Disaster Planning for  Respiratory Issues </vt:lpstr>
      <vt:lpstr>Disaster Planning for  Respiratory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Disaster Planning for  Respiratory Issues</dc:title>
  <dc:creator>Ms Linda Carter</dc:creator>
  <cp:lastModifiedBy>Ms Linda Carter</cp:lastModifiedBy>
  <cp:revision>58</cp:revision>
  <dcterms:created xsi:type="dcterms:W3CDTF">2013-01-06T23:53:21Z</dcterms:created>
  <dcterms:modified xsi:type="dcterms:W3CDTF">2015-03-19T23:07:37Z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