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19"/>
  </p:notesMasterIdLst>
  <p:sldIdLst>
    <p:sldId id="256" r:id="rId2"/>
    <p:sldId id="258" r:id="rId3"/>
    <p:sldId id="259" r:id="rId4"/>
    <p:sldId id="261" r:id="rId5"/>
    <p:sldId id="260" r:id="rId6"/>
    <p:sldId id="262" r:id="rId7"/>
    <p:sldId id="263" r:id="rId8"/>
    <p:sldId id="264" r:id="rId9"/>
    <p:sldId id="265" r:id="rId10"/>
    <p:sldId id="267" r:id="rId11"/>
    <p:sldId id="271" r:id="rId12"/>
    <p:sldId id="272" r:id="rId13"/>
    <p:sldId id="273" r:id="rId14"/>
    <p:sldId id="274" r:id="rId15"/>
    <p:sldId id="275" r:id="rId16"/>
    <p:sldId id="268" r:id="rId17"/>
    <p:sldId id="270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06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0B0663-72A1-4745-9612-338EAC7891E2}" type="datetimeFigureOut">
              <a:rPr lang="en-US" smtClean="0"/>
              <a:t>3/19/2015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B3D615-4D7C-4ACE-8284-741D2623E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44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5E03A-3948-46EC-90B8-20E37A7BB7AD}" type="datetime1">
              <a:rPr lang="en-US" smtClean="0"/>
              <a:t>3/19/2015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Disaster Planning for Respiratory Issues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8C59D-5721-4BD2-A0CF-B7398D93863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44198-D496-4EBE-80E3-3FC2664D6B8E}" type="datetime1">
              <a:rPr lang="en-US" smtClean="0"/>
              <a:t>3/19/2015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Disaster Planning for Respiratory Issues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8C59D-5721-4BD2-A0CF-B7398D93863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6F5F0-4C4F-4914-AC4E-F3480CA1A38F}" type="datetime1">
              <a:rPr lang="en-US" smtClean="0"/>
              <a:t>3/19/2015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Disaster Planning for Respiratory Issues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8C59D-5721-4BD2-A0CF-B7398D93863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D2280-00A6-4FAA-9BA1-7D3B2902D91D}" type="datetime1">
              <a:rPr lang="en-US" smtClean="0"/>
              <a:t>3/19/2015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Disaster Planning for Respiratory Issues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8C59D-5721-4BD2-A0CF-B7398D93863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DCF52-26E7-4213-B3AA-F5C53E1828D3}" type="datetime1">
              <a:rPr lang="en-US" smtClean="0"/>
              <a:t>3/19/2015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Disaster Planning for Respiratory Issues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8C59D-5721-4BD2-A0CF-B7398D93863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81408-E75D-447A-A499-99B7B5A4FC0F}" type="datetime1">
              <a:rPr lang="en-US" smtClean="0"/>
              <a:t>3/19/2015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Disaster Planning for Respiratory Issues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8C59D-5721-4BD2-A0CF-B7398D93863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D4DC9-8AFA-49C8-97B2-E8A31E7C29AD}" type="datetime1">
              <a:rPr lang="en-US" smtClean="0"/>
              <a:t>3/19/2015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Disaster Planning for Respiratory Issues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8C59D-5721-4BD2-A0CF-B7398D93863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5D23C-064C-4266-8BEE-4566291D0166}" type="datetime1">
              <a:rPr lang="en-US" smtClean="0"/>
              <a:t>3/19/2015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Disaster Planning for Respiratory Issues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8C59D-5721-4BD2-A0CF-B7398D93863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5E712-B2CE-417B-B4F8-54B72337C69A}" type="datetime1">
              <a:rPr lang="en-US" smtClean="0"/>
              <a:t>3/19/2015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Disaster Planning for Respiratory Issues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8C59D-5721-4BD2-A0CF-B7398D93863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676EA-9850-4A5E-8286-A4803D29C104}" type="datetime1">
              <a:rPr lang="en-US" smtClean="0"/>
              <a:t>3/19/2015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Disaster Planning for Respiratory Issues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5E8C59D-5721-4BD2-A0CF-B7398D93863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EF239-C803-44D6-BBEF-15A77CCF2344}" type="datetime1">
              <a:rPr lang="en-US" smtClean="0"/>
              <a:t>3/19/2015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Disaster Planning for Respiratory Issues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8C59D-5721-4BD2-A0CF-B7398D93863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9F125862-9175-4C9E-9824-9E339DE24A7C}" type="datetime1">
              <a:rPr lang="en-US" smtClean="0"/>
              <a:t>3/19/2015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Disaster Planning for Respiratory Issues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D5E8C59D-5721-4BD2-A0CF-B7398D938631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linda.carter@nopersonleftbehind.org" TargetMode="External"/><Relationship Id="rId2" Type="http://schemas.openxmlformats.org/officeDocument/2006/relationships/hyperlink" Target="http://www.nopersonleftbehind.org/" TargetMode="Externa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wmf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hyperlink" Target="mailto:linda.carter@nopersonleftbehind.org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Disaster Planning for </a:t>
            </a:r>
            <a:br>
              <a:rPr lang="en-US" dirty="0" smtClean="0"/>
            </a:br>
            <a:r>
              <a:rPr lang="en-US" dirty="0" smtClean="0"/>
              <a:t>Respiratory Issues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February 20, 2013</a:t>
            </a:r>
            <a:endParaRPr lang="en-US" dirty="0"/>
          </a:p>
        </p:txBody>
      </p:sp>
      <p:pic>
        <p:nvPicPr>
          <p:cNvPr id="1026" name="Picture 2" descr="C:\Users\MsLinda\AppData\Local\Microsoft\Windows\Temporary Internet Files\Content.IE5\AJ47BT4Z\MC900371302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1371600"/>
            <a:ext cx="2251075" cy="4924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www.edison.edu/logo/esc_logo_vertical_low_res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44149"/>
            <a:ext cx="1849348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8293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Disaster Planning for </a:t>
            </a:r>
            <a:br>
              <a:rPr lang="en-US" dirty="0"/>
            </a:br>
            <a:r>
              <a:rPr lang="en-US" dirty="0"/>
              <a:t>Respiratory Issues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100628"/>
            <a:ext cx="7940040" cy="3579849"/>
          </a:xfrm>
        </p:spPr>
        <p:txBody>
          <a:bodyPr>
            <a:normAutofit lnSpcReduction="10000"/>
          </a:bodyPr>
          <a:lstStyle/>
          <a:p>
            <a:pPr marL="0" indent="0"/>
            <a:r>
              <a:rPr lang="en-US" sz="2400" b="0" dirty="0" smtClean="0"/>
              <a:t>Is broken down into </a:t>
            </a:r>
            <a:r>
              <a:rPr lang="en-US" sz="2400" dirty="0" smtClean="0"/>
              <a:t>4</a:t>
            </a:r>
            <a:r>
              <a:rPr lang="en-US" sz="2400" b="0" dirty="0" smtClean="0"/>
              <a:t> areas.</a:t>
            </a:r>
            <a:br>
              <a:rPr lang="en-US" sz="2400" b="0" dirty="0" smtClean="0"/>
            </a:br>
            <a:endParaRPr lang="en-US" sz="2400" b="0" dirty="0" smtClean="0"/>
          </a:p>
          <a:p>
            <a:pPr lvl="3">
              <a:buFont typeface="Wingdings" pitchFamily="2" charset="2"/>
              <a:buChar char="Ø"/>
            </a:pPr>
            <a:r>
              <a:rPr lang="en-US" sz="2400" b="0" dirty="0"/>
              <a:t>	</a:t>
            </a:r>
            <a:r>
              <a:rPr lang="en-US" sz="2400" b="0" dirty="0" smtClean="0"/>
              <a:t>Educating clients on how to prepare for a disaster.</a:t>
            </a:r>
            <a:br>
              <a:rPr lang="en-US" sz="2400" b="0" dirty="0" smtClean="0"/>
            </a:br>
            <a:endParaRPr lang="en-US" sz="2400" b="0" dirty="0" smtClean="0"/>
          </a:p>
          <a:p>
            <a:pPr lvl="3">
              <a:buFont typeface="Wingdings" pitchFamily="2" charset="2"/>
              <a:buChar char="Ø"/>
            </a:pPr>
            <a:r>
              <a:rPr lang="en-US" sz="2400" b="0" dirty="0"/>
              <a:t>	</a:t>
            </a:r>
            <a:r>
              <a:rPr lang="en-US" sz="2400" dirty="0" smtClean="0"/>
              <a:t>Helping clients prepare a respiratory disaster plan.</a:t>
            </a:r>
            <a:r>
              <a:rPr lang="en-US" sz="2400" b="0" dirty="0" smtClean="0"/>
              <a:t/>
            </a:r>
            <a:br>
              <a:rPr lang="en-US" sz="2400" b="0" dirty="0" smtClean="0"/>
            </a:br>
            <a:endParaRPr lang="en-US" sz="2400" b="0" dirty="0" smtClean="0"/>
          </a:p>
          <a:p>
            <a:pPr marL="858838" lvl="3" indent="-392113">
              <a:buFont typeface="Wingdings" pitchFamily="2" charset="2"/>
              <a:buChar char="Ø"/>
            </a:pPr>
            <a:r>
              <a:rPr lang="en-US" sz="2400" dirty="0" smtClean="0"/>
              <a:t>Teaching clients on how to build a respiratory disaster kit.</a:t>
            </a:r>
            <a:r>
              <a:rPr lang="en-US" sz="2400" b="1" dirty="0" smtClean="0"/>
              <a:t> (</a:t>
            </a:r>
            <a:r>
              <a:rPr lang="en-US" sz="2400" dirty="0" smtClean="0"/>
              <a:t>Hands on Training</a:t>
            </a:r>
            <a:r>
              <a:rPr lang="en-US" sz="2400" b="1" dirty="0" smtClean="0"/>
              <a:t>)</a:t>
            </a:r>
          </a:p>
          <a:p>
            <a:pPr lvl="3">
              <a:buFont typeface="Wingdings" pitchFamily="2" charset="2"/>
              <a:buChar char="Ø"/>
            </a:pPr>
            <a:endParaRPr lang="en-US" sz="2400" dirty="0"/>
          </a:p>
          <a:p>
            <a:pPr lvl="3">
              <a:buFont typeface="Wingdings" pitchFamily="2" charset="2"/>
              <a:buChar char="Ø"/>
            </a:pPr>
            <a:r>
              <a:rPr lang="en-US" sz="2400" b="0" dirty="0" smtClean="0"/>
              <a:t> </a:t>
            </a:r>
            <a:r>
              <a:rPr lang="en-US" sz="2400" b="0" i="1" dirty="0" smtClean="0"/>
              <a:t> </a:t>
            </a:r>
            <a:r>
              <a:rPr lang="en-US" sz="2400" b="0" dirty="0" smtClean="0"/>
              <a:t>Implantation of a clients respiratory disaster plan.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Disaster Planning for Respiratory Issues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9D51C-3CF6-4822-8635-ACA0ECC16F2A}" type="datetime1">
              <a:rPr lang="en-US" smtClean="0"/>
              <a:t>3/19/2015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8C59D-5721-4BD2-A0CF-B7398D938631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15406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Disaster Planning for </a:t>
            </a:r>
            <a:br>
              <a:rPr lang="en-US" dirty="0"/>
            </a:br>
            <a:r>
              <a:rPr lang="en-US" dirty="0"/>
              <a:t>Respiratory </a:t>
            </a:r>
            <a:r>
              <a:rPr lang="en-US" dirty="0" smtClean="0"/>
              <a:t>Issues - Education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100628"/>
            <a:ext cx="7940040" cy="3579849"/>
          </a:xfrm>
        </p:spPr>
        <p:txBody>
          <a:bodyPr>
            <a:normAutofit/>
          </a:bodyPr>
          <a:lstStyle/>
          <a:p>
            <a:pPr lvl="1">
              <a:lnSpc>
                <a:spcPct val="200000"/>
              </a:lnSpc>
              <a:buClr>
                <a:schemeClr val="tx1"/>
              </a:buClr>
              <a:buFont typeface="Franklin Gothic Book" pitchFamily="34" charset="0"/>
              <a:buChar char="•"/>
            </a:pPr>
            <a:r>
              <a:rPr lang="en-US" sz="2400" b="0" dirty="0" smtClean="0"/>
              <a:t>Educating clients on how to prepare for a disaster.</a:t>
            </a:r>
          </a:p>
          <a:p>
            <a:pPr lvl="1">
              <a:lnSpc>
                <a:spcPct val="200000"/>
              </a:lnSpc>
              <a:buClr>
                <a:schemeClr val="tx1"/>
              </a:buClr>
              <a:buFont typeface="Franklin Gothic Book" pitchFamily="34" charset="0"/>
              <a:buChar char="•"/>
            </a:pPr>
            <a:r>
              <a:rPr lang="en-US" sz="2400" dirty="0" smtClean="0"/>
              <a:t>What is a disaster?</a:t>
            </a:r>
          </a:p>
          <a:p>
            <a:pPr lvl="1">
              <a:lnSpc>
                <a:spcPct val="200000"/>
              </a:lnSpc>
              <a:buClr>
                <a:schemeClr val="tx1"/>
              </a:buClr>
              <a:buFont typeface="Franklin Gothic Book" pitchFamily="34" charset="0"/>
              <a:buChar char="•"/>
            </a:pPr>
            <a:r>
              <a:rPr lang="en-US" sz="2400" b="0" dirty="0" smtClean="0"/>
              <a:t>What issues do respiratory clients need to consider?</a:t>
            </a:r>
          </a:p>
          <a:p>
            <a:pPr lvl="1">
              <a:lnSpc>
                <a:spcPct val="200000"/>
              </a:lnSpc>
              <a:buClr>
                <a:schemeClr val="tx1"/>
              </a:buClr>
              <a:buFont typeface="Franklin Gothic Book" pitchFamily="34" charset="0"/>
              <a:buChar char="•"/>
            </a:pPr>
            <a:r>
              <a:rPr lang="en-US" sz="2400" b="0" dirty="0" smtClean="0"/>
              <a:t>Provide respiratory clients with a disaster planning </a:t>
            </a:r>
            <a:r>
              <a:rPr lang="en-US" sz="2400" dirty="0" smtClean="0"/>
              <a:t> guide.</a:t>
            </a:r>
            <a:endParaRPr lang="en-US" sz="2400" b="0" dirty="0" smtClean="0"/>
          </a:p>
          <a:p>
            <a:pPr marL="466344" lvl="3" indent="0">
              <a:buNone/>
            </a:pPr>
            <a:endParaRPr lang="en-US" sz="2400" b="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Disaster Planning for Respiratory Issues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5620C-D48C-4067-92DF-0A6E50C17014}" type="datetime1">
              <a:rPr lang="en-US" smtClean="0"/>
              <a:t>3/19/2015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8C59D-5721-4BD2-A0CF-B7398D938631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24828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Disaster Planning for </a:t>
            </a:r>
            <a:br>
              <a:rPr lang="en-US" dirty="0"/>
            </a:br>
            <a:r>
              <a:rPr lang="en-US" dirty="0"/>
              <a:t>Respiratory </a:t>
            </a:r>
            <a:r>
              <a:rPr lang="en-US" dirty="0" smtClean="0"/>
              <a:t>Issues - Planning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3000"/>
            <a:ext cx="8092440" cy="3657600"/>
          </a:xfrm>
        </p:spPr>
        <p:txBody>
          <a:bodyPr>
            <a:normAutofit fontScale="92500"/>
          </a:bodyPr>
          <a:lstStyle/>
          <a:p>
            <a:pPr marL="342900" lvl="3" indent="-342900">
              <a:buClr>
                <a:schemeClr val="tx1"/>
              </a:buClr>
              <a:buFont typeface="Franklin Gothic Book" pitchFamily="34" charset="0"/>
              <a:buChar char="•"/>
            </a:pPr>
            <a:r>
              <a:rPr lang="en-US" sz="2600" dirty="0" smtClean="0"/>
              <a:t>Explain the importance of having a respiratory disaster plan.</a:t>
            </a:r>
          </a:p>
          <a:p>
            <a:pPr marL="0" lvl="3" indent="0">
              <a:buClr>
                <a:schemeClr val="tx1"/>
              </a:buClr>
              <a:buNone/>
            </a:pPr>
            <a:endParaRPr lang="en-US" sz="2600" dirty="0" smtClean="0"/>
          </a:p>
          <a:p>
            <a:pPr marL="342900" lvl="3" indent="-342900">
              <a:buClr>
                <a:schemeClr val="tx1"/>
              </a:buClr>
              <a:buFont typeface="Franklin Gothic Book" pitchFamily="34" charset="0"/>
              <a:buChar char="•"/>
            </a:pPr>
            <a:r>
              <a:rPr lang="en-US" sz="2600" dirty="0" smtClean="0"/>
              <a:t>Teach </a:t>
            </a:r>
            <a:r>
              <a:rPr lang="en-US" sz="2600" dirty="0"/>
              <a:t>Respiratory Clients what needs to be in the </a:t>
            </a:r>
            <a:r>
              <a:rPr lang="en-US" sz="2600" dirty="0" smtClean="0"/>
              <a:t>plan.</a:t>
            </a:r>
            <a:endParaRPr lang="en-US" sz="2600" dirty="0"/>
          </a:p>
          <a:p>
            <a:pPr marL="342900" lvl="3" indent="-342900">
              <a:buClr>
                <a:schemeClr val="tx1"/>
              </a:buClr>
              <a:buFont typeface="Franklin Gothic Book" pitchFamily="34" charset="0"/>
              <a:buChar char="•"/>
            </a:pPr>
            <a:endParaRPr lang="en-US" sz="2600" dirty="0" smtClean="0"/>
          </a:p>
          <a:p>
            <a:pPr marL="342900" lvl="3" indent="-342900">
              <a:buClr>
                <a:schemeClr val="tx1"/>
              </a:buClr>
              <a:buFont typeface="Franklin Gothic Book" pitchFamily="34" charset="0"/>
              <a:buChar char="•"/>
            </a:pPr>
            <a:r>
              <a:rPr lang="en-US" sz="2600" dirty="0" smtClean="0"/>
              <a:t>Helping clients prepare a respiratory disaster plan.</a:t>
            </a:r>
          </a:p>
          <a:p>
            <a:pPr marL="0" lvl="3" indent="0">
              <a:buClr>
                <a:schemeClr val="tx1"/>
              </a:buClr>
              <a:buNone/>
            </a:pPr>
            <a:endParaRPr lang="en-US" sz="2600" dirty="0" smtClean="0"/>
          </a:p>
          <a:p>
            <a:pPr marL="342900" lvl="3" indent="-342900">
              <a:buClr>
                <a:schemeClr val="tx1"/>
              </a:buClr>
              <a:buFont typeface="Franklin Gothic Book" pitchFamily="34" charset="0"/>
              <a:buChar char="•"/>
            </a:pPr>
            <a:r>
              <a:rPr lang="en-US" sz="2600" b="0" dirty="0" smtClean="0"/>
              <a:t>Offer resources to clients on where to get more </a:t>
            </a:r>
            <a:br>
              <a:rPr lang="en-US" sz="2600" b="0" dirty="0" smtClean="0"/>
            </a:br>
            <a:r>
              <a:rPr lang="en-US" sz="2600" b="0" dirty="0" smtClean="0"/>
              <a:t>respiratory planning assistance.</a:t>
            </a:r>
            <a:endParaRPr lang="en-US" sz="2400" b="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Disaster Planning for Respiratory Issues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C5AF4-BC2E-495E-90EF-990F80801EA7}" type="datetime1">
              <a:rPr lang="en-US" smtClean="0"/>
              <a:t>3/19/2015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8C59D-5721-4BD2-A0CF-B7398D938631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2506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Disaster Planning for </a:t>
            </a:r>
            <a:br>
              <a:rPr lang="en-US" dirty="0"/>
            </a:br>
            <a:r>
              <a:rPr lang="en-US" dirty="0"/>
              <a:t>Respiratory </a:t>
            </a:r>
            <a:r>
              <a:rPr lang="en-US" dirty="0" smtClean="0"/>
              <a:t>Issues - Teaching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100628"/>
            <a:ext cx="7940040" cy="3579849"/>
          </a:xfrm>
        </p:spPr>
        <p:txBody>
          <a:bodyPr>
            <a:normAutofit/>
          </a:bodyPr>
          <a:lstStyle/>
          <a:p>
            <a:pPr marL="342900" lvl="3" indent="-342900">
              <a:buClr>
                <a:schemeClr val="tx1"/>
              </a:buClr>
              <a:buFont typeface="Franklin Gothic Book" pitchFamily="34" charset="0"/>
              <a:buChar char="•"/>
            </a:pPr>
            <a:r>
              <a:rPr lang="en-US" sz="2400" dirty="0" smtClean="0"/>
              <a:t>Teaching clients on how to build a respiratory disaster kit.</a:t>
            </a:r>
            <a:r>
              <a:rPr lang="en-US" sz="2400" b="1" dirty="0" smtClean="0"/>
              <a:t> (</a:t>
            </a:r>
            <a:r>
              <a:rPr lang="en-US" sz="2400" dirty="0" smtClean="0"/>
              <a:t>Hands on Training</a:t>
            </a:r>
            <a:r>
              <a:rPr lang="en-US" sz="2400" b="1" dirty="0" smtClean="0"/>
              <a:t>)</a:t>
            </a:r>
          </a:p>
          <a:p>
            <a:pPr marL="571500" lvl="4" indent="-342900">
              <a:buClr>
                <a:schemeClr val="tx1"/>
              </a:buClr>
              <a:buFont typeface="Franklin Gothic Book" pitchFamily="34" charset="0"/>
              <a:buChar char="•"/>
            </a:pPr>
            <a:r>
              <a:rPr lang="en-US" sz="2400" dirty="0" smtClean="0"/>
              <a:t>Parts  of a respiratory disaster kit.</a:t>
            </a:r>
          </a:p>
          <a:p>
            <a:pPr marL="571500" lvl="4" indent="-342900">
              <a:buClr>
                <a:schemeClr val="tx1"/>
              </a:buClr>
              <a:buFont typeface="Franklin Gothic Book" pitchFamily="34" charset="0"/>
              <a:buChar char="•"/>
            </a:pPr>
            <a:r>
              <a:rPr lang="en-US" sz="2400" dirty="0" smtClean="0"/>
              <a:t>Required respiratory disaster items needed.</a:t>
            </a:r>
          </a:p>
          <a:p>
            <a:pPr marL="571500" lvl="4" indent="-342900">
              <a:buClr>
                <a:schemeClr val="tx1"/>
              </a:buClr>
              <a:buFont typeface="Franklin Gothic Book" pitchFamily="34" charset="0"/>
              <a:buChar char="•"/>
            </a:pPr>
            <a:r>
              <a:rPr lang="en-US" sz="2400" dirty="0" smtClean="0"/>
              <a:t>Back-up respiratory disaster items needed.</a:t>
            </a:r>
          </a:p>
          <a:p>
            <a:pPr marL="571500" lvl="4" indent="-342900">
              <a:buClr>
                <a:schemeClr val="tx1"/>
              </a:buClr>
              <a:buFont typeface="Franklin Gothic Book" pitchFamily="34" charset="0"/>
              <a:buChar char="•"/>
            </a:pPr>
            <a:r>
              <a:rPr lang="en-US" sz="2400" dirty="0" smtClean="0"/>
              <a:t>How to get respiratory disaster items..</a:t>
            </a:r>
          </a:p>
          <a:p>
            <a:pPr marL="809244" lvl="5" indent="-342900">
              <a:buClr>
                <a:schemeClr val="tx1"/>
              </a:buClr>
              <a:buFont typeface="Franklin Gothic Book" pitchFamily="34" charset="0"/>
              <a:buChar char="•"/>
            </a:pPr>
            <a:r>
              <a:rPr lang="en-US" sz="2400" dirty="0" smtClean="0"/>
              <a:t>Doctor prescription for devices as needed</a:t>
            </a:r>
          </a:p>
          <a:p>
            <a:pPr marL="809244" lvl="5" indent="-342900">
              <a:buClr>
                <a:schemeClr val="tx1"/>
              </a:buClr>
              <a:buFont typeface="Franklin Gothic Book" pitchFamily="34" charset="0"/>
              <a:buChar char="•"/>
            </a:pPr>
            <a:r>
              <a:rPr lang="en-US" sz="2400" dirty="0" smtClean="0"/>
              <a:t>Respiratory Home Health Agencies.</a:t>
            </a:r>
          </a:p>
          <a:p>
            <a:pPr marL="0" lvl="3" indent="0">
              <a:buClr>
                <a:schemeClr val="tx1"/>
              </a:buClr>
              <a:buNone/>
            </a:pPr>
            <a:endParaRPr lang="en-US" sz="2400" dirty="0"/>
          </a:p>
          <a:p>
            <a:pPr marL="0" lvl="3" indent="0">
              <a:buClr>
                <a:schemeClr val="tx1"/>
              </a:buClr>
              <a:buNone/>
            </a:pPr>
            <a:endParaRPr lang="en-US" sz="24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Disaster Planning for Respiratory Issues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134EF-21C0-49F7-92B7-A4D7D5281618}" type="datetime1">
              <a:rPr lang="en-US" smtClean="0"/>
              <a:t>3/19/2015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8C59D-5721-4BD2-A0CF-B7398D938631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98145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Disaster Planning for </a:t>
            </a:r>
            <a:br>
              <a:rPr lang="en-US" dirty="0"/>
            </a:br>
            <a:r>
              <a:rPr lang="en-US" dirty="0"/>
              <a:t>Respiratory </a:t>
            </a:r>
            <a:r>
              <a:rPr lang="en-US" dirty="0" smtClean="0"/>
              <a:t>Issues – Implantation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100628"/>
            <a:ext cx="7940040" cy="3579849"/>
          </a:xfrm>
        </p:spPr>
        <p:txBody>
          <a:bodyPr>
            <a:normAutofit/>
          </a:bodyPr>
          <a:lstStyle/>
          <a:p>
            <a:pPr marL="466344" lvl="3" indent="0">
              <a:buNone/>
            </a:pPr>
            <a:endParaRPr lang="en-US" sz="2400" dirty="0"/>
          </a:p>
          <a:p>
            <a:pPr lvl="1">
              <a:buClr>
                <a:schemeClr val="tx1"/>
              </a:buClr>
              <a:buFont typeface="Franklin Gothic Book" pitchFamily="34" charset="0"/>
              <a:buChar char="•"/>
            </a:pPr>
            <a:r>
              <a:rPr lang="en-US" sz="2400" b="0" dirty="0" smtClean="0"/>
              <a:t> Implantation of a clients respiratory disaster plan.</a:t>
            </a:r>
            <a:br>
              <a:rPr lang="en-US" sz="2400" b="0" dirty="0" smtClean="0"/>
            </a:br>
            <a:endParaRPr lang="en-US" sz="2400" dirty="0" smtClean="0"/>
          </a:p>
          <a:p>
            <a:pPr lvl="1">
              <a:buClr>
                <a:schemeClr val="tx1"/>
              </a:buClr>
              <a:buFont typeface="Franklin Gothic Book" pitchFamily="34" charset="0"/>
              <a:buChar char="•"/>
            </a:pPr>
            <a:r>
              <a:rPr lang="en-US" sz="2400" b="0" dirty="0"/>
              <a:t> </a:t>
            </a:r>
            <a:r>
              <a:rPr lang="en-US" sz="2400" dirty="0" smtClean="0"/>
              <a:t>Where to store your respiratory disaster kit.</a:t>
            </a:r>
          </a:p>
          <a:p>
            <a:pPr lvl="2">
              <a:buClr>
                <a:schemeClr val="tx1"/>
              </a:buClr>
              <a:buFont typeface="Franklin Gothic Book" pitchFamily="34" charset="0"/>
              <a:buChar char="•"/>
            </a:pPr>
            <a:r>
              <a:rPr lang="en-US" sz="2400" dirty="0" smtClean="0"/>
              <a:t>Next to your front door or in your front door closet.</a:t>
            </a:r>
            <a:br>
              <a:rPr lang="en-US" sz="2400" dirty="0" smtClean="0"/>
            </a:br>
            <a:endParaRPr lang="en-US" sz="2400" dirty="0" smtClean="0"/>
          </a:p>
          <a:p>
            <a:pPr marL="279400" lvl="1" indent="-279400">
              <a:buClr>
                <a:schemeClr val="tx1"/>
              </a:buClr>
              <a:buFont typeface="Franklin Gothic Book" pitchFamily="34" charset="0"/>
              <a:buChar char="•"/>
            </a:pPr>
            <a:r>
              <a:rPr lang="en-US" sz="2400" dirty="0" smtClean="0"/>
              <a:t>The Respiratory Disaster Kit and Plan is a 24 hour / 365   day plan to be used at all times.</a:t>
            </a:r>
            <a:endParaRPr lang="en-US" sz="2400" b="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Disaster Planning for Respiratory Issues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D0207-2EAE-4664-802D-461F4AB2A553}" type="datetime1">
              <a:rPr lang="en-US" smtClean="0"/>
              <a:t>3/19/2015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8C59D-5721-4BD2-A0CF-B7398D938631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0331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Disaster Planning for </a:t>
            </a:r>
            <a:br>
              <a:rPr lang="en-US" dirty="0"/>
            </a:br>
            <a:r>
              <a:rPr lang="en-US" dirty="0"/>
              <a:t>Respiratory </a:t>
            </a:r>
            <a:r>
              <a:rPr lang="en-US" dirty="0" smtClean="0"/>
              <a:t>Issues – Hands On Training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100628"/>
            <a:ext cx="7940040" cy="3852372"/>
          </a:xfrm>
        </p:spPr>
        <p:txBody>
          <a:bodyPr>
            <a:normAutofit lnSpcReduction="10000"/>
          </a:bodyPr>
          <a:lstStyle/>
          <a:p>
            <a:pPr marL="466344" lvl="3" indent="0">
              <a:buNone/>
            </a:pPr>
            <a:endParaRPr lang="en-US" sz="2400" dirty="0"/>
          </a:p>
          <a:p>
            <a:pPr marL="0" lvl="1" indent="0" algn="just">
              <a:buClr>
                <a:schemeClr val="tx1"/>
              </a:buClr>
              <a:buNone/>
            </a:pPr>
            <a:r>
              <a:rPr lang="en-US" sz="2400" b="1" dirty="0" smtClean="0"/>
              <a:t>Since March 2012 </a:t>
            </a:r>
            <a:r>
              <a:rPr lang="en-US" sz="2400" dirty="0" smtClean="0"/>
              <a:t>this training course has been given on a regular basis at the </a:t>
            </a:r>
            <a:r>
              <a:rPr lang="en-US" sz="2400" b="1" dirty="0" smtClean="0"/>
              <a:t>Lee Memorial Hospital Respiratory Rehabilitation Center</a:t>
            </a:r>
            <a:r>
              <a:rPr lang="en-US" sz="2400" dirty="0" smtClean="0"/>
              <a:t>, the </a:t>
            </a:r>
            <a:r>
              <a:rPr lang="en-US" sz="2400" b="1" dirty="0" smtClean="0"/>
              <a:t>Cape Coral Hospital Respiratory Rehabilitation Center</a:t>
            </a:r>
            <a:r>
              <a:rPr lang="en-US" sz="2400" dirty="0" smtClean="0"/>
              <a:t>, and their </a:t>
            </a:r>
            <a:r>
              <a:rPr lang="en-US" sz="2400" b="1" dirty="0" smtClean="0"/>
              <a:t>support groups for better breathing</a:t>
            </a:r>
            <a:r>
              <a:rPr lang="en-US" sz="2400" dirty="0" smtClean="0"/>
              <a:t> and the </a:t>
            </a:r>
            <a:r>
              <a:rPr lang="en-US" sz="2400" b="1" dirty="0" smtClean="0"/>
              <a:t>SWFL COPD Foundation support groups.</a:t>
            </a:r>
            <a:r>
              <a:rPr lang="en-US" sz="2400" dirty="0" smtClean="0"/>
              <a:t> The </a:t>
            </a:r>
            <a:r>
              <a:rPr lang="en-US" sz="2400" b="1" dirty="0" smtClean="0"/>
              <a:t>Veterans Affairs Visually Impaired Support Groups</a:t>
            </a:r>
            <a:r>
              <a:rPr lang="en-US" sz="2400" dirty="0" smtClean="0"/>
              <a:t> around the State of Florida. </a:t>
            </a:r>
            <a:endParaRPr lang="en-US" sz="2400" dirty="0"/>
          </a:p>
          <a:p>
            <a:pPr marL="0" lvl="1" indent="0" algn="just">
              <a:buClr>
                <a:schemeClr val="tx1"/>
              </a:buClr>
              <a:buNone/>
            </a:pPr>
            <a:endParaRPr lang="en-US" sz="2400" dirty="0"/>
          </a:p>
          <a:p>
            <a:pPr marL="0" lvl="1" indent="0" algn="just">
              <a:buClr>
                <a:schemeClr val="tx1"/>
              </a:buClr>
              <a:buNone/>
            </a:pPr>
            <a:r>
              <a:rPr lang="en-US" sz="2400" dirty="0" smtClean="0"/>
              <a:t>This class has been given over 35 times and praised by all attending. Hands on training is a must for this program.</a:t>
            </a:r>
            <a:endParaRPr lang="en-US" sz="2400" b="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Disaster Planning for Respiratory Issues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9E0E3-83A6-43B1-B2F2-D2BE273B783A}" type="datetime1">
              <a:rPr lang="en-US" smtClean="0"/>
              <a:t>3/19/2015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8C59D-5721-4BD2-A0CF-B7398D938631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44866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Disaster Planning for </a:t>
            </a:r>
            <a:br>
              <a:rPr lang="en-US" dirty="0" smtClean="0"/>
            </a:br>
            <a:r>
              <a:rPr lang="en-US" dirty="0" smtClean="0"/>
              <a:t>Respiratory Issues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634669" y="3276600"/>
            <a:ext cx="5509331" cy="3048000"/>
          </a:xfrm>
        </p:spPr>
        <p:txBody>
          <a:bodyPr anchor="ctr">
            <a:normAutofit/>
          </a:bodyPr>
          <a:lstStyle/>
          <a:p>
            <a:pPr marL="0" indent="0"/>
            <a:r>
              <a:rPr lang="en-US" dirty="0" smtClean="0">
                <a:hlinkClick r:id="rId2"/>
              </a:rPr>
              <a:t>www.nopersonleftbehind.org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sz="1800" dirty="0" smtClean="0"/>
          </a:p>
          <a:p>
            <a:pPr marL="0" indent="0"/>
            <a:r>
              <a:rPr lang="en-US" sz="2000" dirty="0"/>
              <a:t>Linda Carter</a:t>
            </a:r>
          </a:p>
          <a:p>
            <a:pPr marL="0" indent="0"/>
            <a:r>
              <a:rPr lang="en-US" sz="2000" dirty="0"/>
              <a:t>	Executive Director</a:t>
            </a:r>
          </a:p>
          <a:p>
            <a:pPr marL="0" indent="0"/>
            <a:r>
              <a:rPr lang="en-US" sz="2000" dirty="0"/>
              <a:t>	No Person Left Behind</a:t>
            </a:r>
          </a:p>
          <a:p>
            <a:pPr marL="0" indent="0"/>
            <a:r>
              <a:rPr lang="en-US" sz="2000" dirty="0"/>
              <a:t>	</a:t>
            </a:r>
            <a:r>
              <a:rPr lang="en-US" sz="2000" dirty="0">
                <a:hlinkClick r:id="rId3"/>
              </a:rPr>
              <a:t>linda.carter@nopersonleftbehind.org</a:t>
            </a:r>
            <a:endParaRPr lang="en-US" sz="2000" dirty="0"/>
          </a:p>
          <a:p>
            <a:pPr marL="0" indent="0"/>
            <a:r>
              <a:rPr lang="en-US" sz="2000" dirty="0"/>
              <a:t>	239 – 82 6 - 8696 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2900" dirty="0" smtClean="0"/>
              <a:t>More Information</a:t>
            </a:r>
            <a:endParaRPr lang="en-US" dirty="0"/>
          </a:p>
        </p:txBody>
      </p:sp>
      <p:pic>
        <p:nvPicPr>
          <p:cNvPr id="1026" name="Picture 2" descr="C:\Users\MsLinda\AppData\Local\Microsoft\Windows\Temporary Internet Files\Content.IE5\AJ47BT4Z\MC900371302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06" y="3124200"/>
            <a:ext cx="1219066" cy="266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Disaster Planning for Respiratory Issues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202B9-79F6-487B-9A9A-974AF186DA2B}" type="datetime1">
              <a:rPr lang="en-US" smtClean="0"/>
              <a:t>3/19/2015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8C59D-5721-4BD2-A0CF-B7398D938631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06002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236432" y="1095996"/>
            <a:ext cx="5650992" cy="1207509"/>
          </a:xfrm>
        </p:spPr>
        <p:txBody>
          <a:bodyPr/>
          <a:lstStyle/>
          <a:p>
            <a:r>
              <a:rPr lang="en-US" dirty="0" smtClean="0"/>
              <a:t>Disaster Planning for </a:t>
            </a:r>
            <a:br>
              <a:rPr lang="en-US" dirty="0" smtClean="0"/>
            </a:br>
            <a:r>
              <a:rPr lang="en-US" dirty="0" smtClean="0"/>
              <a:t>Respiratory Issues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 rot="19140000">
            <a:off x="1036990" y="1989114"/>
            <a:ext cx="6510528" cy="875360"/>
          </a:xfrm>
        </p:spPr>
        <p:txBody>
          <a:bodyPr>
            <a:normAutofit/>
          </a:bodyPr>
          <a:lstStyle/>
          <a:p>
            <a:r>
              <a:rPr lang="en-US" sz="2900" dirty="0" smtClean="0"/>
              <a:t>comments</a:t>
            </a:r>
            <a:endParaRPr lang="en-US" dirty="0"/>
          </a:p>
        </p:txBody>
      </p:sp>
      <p:pic>
        <p:nvPicPr>
          <p:cNvPr id="1026" name="Picture 2" descr="C:\Users\MsLinda\AppData\Local\Microsoft\Windows\Temporary Internet Files\Content.IE5\AJ47BT4Z\MC900371302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1371600"/>
            <a:ext cx="2251075" cy="4924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Disaster Planning for Respiratory Issues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9971-63E4-4AFB-A535-6B3D63A61DFF}" type="datetime1">
              <a:rPr lang="en-US" smtClean="0"/>
              <a:t>3/19/2015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8C59D-5721-4BD2-A0CF-B7398D938631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34944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Sponsored and hosted By</a:t>
            </a:r>
            <a:r>
              <a:rPr lang="en-US" dirty="0"/>
              <a:t>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/>
            <a:r>
              <a:rPr lang="en-US" sz="2400" dirty="0" err="1" smtClean="0"/>
              <a:t>Sindee</a:t>
            </a:r>
            <a:r>
              <a:rPr lang="en-US" sz="2400" dirty="0" smtClean="0"/>
              <a:t> </a:t>
            </a:r>
            <a:r>
              <a:rPr lang="en-US" sz="2400" dirty="0" err="1"/>
              <a:t>Karpel</a:t>
            </a:r>
            <a:r>
              <a:rPr lang="en-US" sz="2400" dirty="0"/>
              <a:t>, MPA,  RRT</a:t>
            </a:r>
          </a:p>
          <a:p>
            <a:pPr marL="0" indent="0"/>
            <a:r>
              <a:rPr lang="en-US" sz="2400" dirty="0"/>
              <a:t>	Professor</a:t>
            </a:r>
          </a:p>
          <a:p>
            <a:pPr marL="0" indent="0"/>
            <a:r>
              <a:rPr lang="en-US" sz="2400" dirty="0"/>
              <a:t>	School of </a:t>
            </a:r>
            <a:r>
              <a:rPr lang="en-US" sz="2400" dirty="0" smtClean="0"/>
              <a:t>Health Professions</a:t>
            </a:r>
          </a:p>
          <a:p>
            <a:pPr marL="0" indent="0"/>
            <a:r>
              <a:rPr lang="en-US" sz="2400" dirty="0"/>
              <a:t>	Edison State College</a:t>
            </a:r>
          </a:p>
          <a:p>
            <a:pPr marL="0" indent="0"/>
            <a:endParaRPr lang="en-US" sz="2400" dirty="0"/>
          </a:p>
        </p:txBody>
      </p:sp>
      <p:pic>
        <p:nvPicPr>
          <p:cNvPr id="5122" name="Picture 2" descr="http://www.edison.edu/logo/esc_logo_horizontal_high_re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3124200"/>
            <a:ext cx="3124200" cy="16210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Disaster Planning for Respiratory Issues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64AD5-BF04-43B3-8DD5-C97C442FBE94}" type="datetime1">
              <a:rPr lang="en-US" smtClean="0"/>
              <a:t>3/19/2015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8C59D-5721-4BD2-A0CF-B7398D938631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30387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Presented by: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Linda Carter</a:t>
            </a:r>
          </a:p>
          <a:p>
            <a:pPr marL="0" indent="0"/>
            <a:r>
              <a:rPr lang="en-US" sz="2400" dirty="0"/>
              <a:t>	</a:t>
            </a:r>
            <a:r>
              <a:rPr lang="en-US" sz="2400" dirty="0" smtClean="0"/>
              <a:t>Executive Director</a:t>
            </a:r>
          </a:p>
          <a:p>
            <a:pPr marL="0" indent="0"/>
            <a:r>
              <a:rPr lang="en-US" sz="2400" dirty="0"/>
              <a:t>	</a:t>
            </a:r>
            <a:r>
              <a:rPr lang="en-US" sz="2400" dirty="0" smtClean="0"/>
              <a:t>No Person Left Behind</a:t>
            </a:r>
          </a:p>
          <a:p>
            <a:pPr marL="0" indent="0"/>
            <a:r>
              <a:rPr lang="en-US" sz="2400" dirty="0"/>
              <a:t>	</a:t>
            </a:r>
            <a:r>
              <a:rPr lang="en-US" sz="2400" dirty="0" smtClean="0">
                <a:hlinkClick r:id="rId2"/>
              </a:rPr>
              <a:t>linda.carter@nopersonleftbehind.org</a:t>
            </a:r>
            <a:endParaRPr lang="en-US" sz="2400" dirty="0" smtClean="0"/>
          </a:p>
          <a:p>
            <a:pPr marL="0" indent="0"/>
            <a:r>
              <a:rPr lang="en-US" sz="2400" dirty="0"/>
              <a:t>	</a:t>
            </a:r>
            <a:r>
              <a:rPr lang="en-US" sz="2400" dirty="0" smtClean="0"/>
              <a:t>239 – 82 6 - 8696 </a:t>
            </a:r>
          </a:p>
          <a:p>
            <a:pPr marL="0" indent="0"/>
            <a:endParaRPr lang="en-US" sz="2400" dirty="0"/>
          </a:p>
          <a:p>
            <a:pPr marL="0" indent="0"/>
            <a:r>
              <a:rPr lang="en-US" sz="2400" dirty="0" smtClean="0"/>
              <a:t>	www.nopersonleftbehind.org</a:t>
            </a:r>
            <a:endParaRPr lang="en-US" sz="2400" dirty="0"/>
          </a:p>
        </p:txBody>
      </p:sp>
      <p:pic>
        <p:nvPicPr>
          <p:cNvPr id="6146" name="Picture 2" descr="No Person Left Behind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6784" y="-10886"/>
            <a:ext cx="2667000" cy="2000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Disaster Planning for Respiratory Issues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2AC51-9798-4614-B4B3-2E0B69940899}" type="datetime1">
              <a:rPr lang="en-US" smtClean="0"/>
              <a:t>3/19/2015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8C59D-5721-4BD2-A0CF-B7398D938631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66735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 Timeline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/>
            <a:r>
              <a:rPr lang="en-US" sz="2400" b="0" dirty="0" smtClean="0"/>
              <a:t>Prior to January 2012 there was no program or guideline for respiratory clients to learn how to prepare for a disaster, other than a sheet of paper saying to call your local EOC or general disaster information for persons with disabilities.</a:t>
            </a:r>
          </a:p>
          <a:p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Disaster Planning for Respiratory Issues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05D0C-D402-48F8-A412-B469FC6FD416}" type="datetime1">
              <a:rPr lang="en-US" smtClean="0"/>
              <a:t>3/19/2015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8C59D-5721-4BD2-A0CF-B7398D938631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17840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 Comments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914400"/>
            <a:ext cx="7520940" cy="419100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US" sz="2400" dirty="0" smtClean="0"/>
              <a:t>Edison </a:t>
            </a:r>
            <a:r>
              <a:rPr lang="en-US" sz="2400" dirty="0"/>
              <a:t>State College</a:t>
            </a:r>
          </a:p>
          <a:p>
            <a:pPr marL="0" indent="0"/>
            <a:r>
              <a:rPr lang="en-US" sz="2400" dirty="0" smtClean="0"/>
              <a:t>	</a:t>
            </a:r>
            <a:r>
              <a:rPr lang="en-US" sz="2400" b="0" dirty="0" err="1" smtClean="0"/>
              <a:t>Sindee</a:t>
            </a:r>
            <a:r>
              <a:rPr lang="en-US" sz="2400" b="0" dirty="0" smtClean="0"/>
              <a:t> </a:t>
            </a:r>
            <a:r>
              <a:rPr lang="en-US" sz="2400" b="0" dirty="0" err="1"/>
              <a:t>Karpel</a:t>
            </a:r>
            <a:r>
              <a:rPr lang="en-US" sz="2400" b="0" dirty="0"/>
              <a:t>, MPA,  </a:t>
            </a:r>
            <a:r>
              <a:rPr lang="en-US" sz="2400" b="0" dirty="0" smtClean="0"/>
              <a:t>RRT, Professor</a:t>
            </a:r>
            <a:endParaRPr lang="en-US" sz="2400" b="0" dirty="0"/>
          </a:p>
          <a:p>
            <a:pPr marL="0" indent="0"/>
            <a:r>
              <a:rPr lang="en-US" sz="2400" b="0" dirty="0"/>
              <a:t>	School of Health </a:t>
            </a:r>
            <a:r>
              <a:rPr lang="en-US" sz="2400" b="0" dirty="0" smtClean="0"/>
              <a:t>Professions</a:t>
            </a:r>
            <a:endParaRPr lang="en-US" sz="2400" b="0" dirty="0"/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Lee Memorial Hospital </a:t>
            </a:r>
          </a:p>
          <a:p>
            <a:pPr marL="0" indent="0"/>
            <a:r>
              <a:rPr lang="en-US" sz="2400" dirty="0"/>
              <a:t>	</a:t>
            </a:r>
            <a:r>
              <a:rPr lang="en-US" sz="2400" b="0" dirty="0" err="1"/>
              <a:t>Nayda</a:t>
            </a:r>
            <a:r>
              <a:rPr lang="en-US" sz="2400" b="0" dirty="0"/>
              <a:t> </a:t>
            </a:r>
            <a:r>
              <a:rPr lang="en-US" sz="2400" b="0" dirty="0" err="1"/>
              <a:t>Agosto</a:t>
            </a:r>
            <a:endParaRPr lang="en-US" sz="2400" b="0" dirty="0" smtClean="0"/>
          </a:p>
          <a:p>
            <a:pPr marL="0" indent="0"/>
            <a:r>
              <a:rPr lang="en-US" sz="2400" b="0" dirty="0"/>
              <a:t>	</a:t>
            </a:r>
            <a:r>
              <a:rPr lang="en-US" sz="2400" b="0" dirty="0" smtClean="0"/>
              <a:t>Respiratory Rehabilitation Services</a:t>
            </a:r>
          </a:p>
          <a:p>
            <a:pPr marL="0" indent="0"/>
            <a:r>
              <a:rPr lang="en-US" sz="2400" b="0" dirty="0" smtClean="0"/>
              <a:t>	239-343-3520</a:t>
            </a:r>
            <a:endParaRPr lang="en-US" sz="2400" b="0" dirty="0"/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AE-C  </a:t>
            </a:r>
            <a:r>
              <a:rPr lang="en-US" sz="2400" dirty="0"/>
              <a:t>SW Florida  Better Breather Facilitator</a:t>
            </a:r>
          </a:p>
          <a:p>
            <a:pPr marL="0" indent="0"/>
            <a:r>
              <a:rPr lang="en-US" sz="2400" dirty="0" smtClean="0"/>
              <a:t>	</a:t>
            </a:r>
            <a:r>
              <a:rPr lang="en-US" sz="2400" b="0" dirty="0"/>
              <a:t>Bob Sobkowiak </a:t>
            </a:r>
            <a:r>
              <a:rPr lang="en-US" sz="2400" b="0" dirty="0" smtClean="0"/>
              <a:t>RT</a:t>
            </a:r>
          </a:p>
          <a:p>
            <a:pPr marL="0" indent="0"/>
            <a:r>
              <a:rPr lang="en-US" sz="2400" b="0" dirty="0"/>
              <a:t>	</a:t>
            </a:r>
            <a:r>
              <a:rPr lang="en-US" sz="2400" b="0" dirty="0" smtClean="0"/>
              <a:t>239-242-1121 </a:t>
            </a:r>
          </a:p>
          <a:p>
            <a:pPr marL="0" indent="0"/>
            <a:endParaRPr lang="en-US" sz="2400" dirty="0"/>
          </a:p>
        </p:txBody>
      </p:sp>
      <p:pic>
        <p:nvPicPr>
          <p:cNvPr id="2050" name="Picture 2" descr="Click here to return to the LMHS Home P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590800"/>
            <a:ext cx="2239926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://www.edison.edu/logo/esc_logo_horizontal_high_res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4913" y="991406"/>
            <a:ext cx="1413687" cy="7335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Disaster Planning for Respiratory Issues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9668E-0FE7-443E-A119-6C42191A11FB}" type="datetime1">
              <a:rPr lang="en-US" smtClean="0"/>
              <a:t>3/19/2015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8C59D-5721-4BD2-A0CF-B7398D938631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10617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Importance of Disaster Planning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 smtClean="0"/>
              <a:t>For respiratory clients, disaster planning is a must.</a:t>
            </a:r>
            <a:br>
              <a:rPr lang="en-US" sz="2400" dirty="0" smtClean="0"/>
            </a:br>
            <a:endParaRPr lang="en-US" sz="2400" dirty="0" smtClean="0"/>
          </a:p>
          <a:p>
            <a:pPr lvl="2">
              <a:lnSpc>
                <a:spcPct val="150000"/>
              </a:lnSpc>
              <a:buClr>
                <a:schemeClr val="tx1"/>
              </a:buClr>
              <a:buFont typeface="Wingdings" pitchFamily="2" charset="2"/>
              <a:buChar char="Ø"/>
            </a:pPr>
            <a:r>
              <a:rPr lang="en-US" sz="2400" b="0" dirty="0" smtClean="0"/>
              <a:t>Breathing is not optional.</a:t>
            </a:r>
          </a:p>
          <a:p>
            <a:pPr lvl="2">
              <a:lnSpc>
                <a:spcPct val="150000"/>
              </a:lnSpc>
              <a:buClr>
                <a:schemeClr val="tx1"/>
              </a:buClr>
              <a:buFont typeface="Wingdings" pitchFamily="2" charset="2"/>
              <a:buChar char="Ø"/>
            </a:pPr>
            <a:r>
              <a:rPr lang="en-US" sz="2400" b="0" dirty="0" smtClean="0"/>
              <a:t>Must be prepared with a respiratory plan.</a:t>
            </a:r>
          </a:p>
          <a:p>
            <a:pPr lvl="2">
              <a:lnSpc>
                <a:spcPct val="150000"/>
              </a:lnSpc>
              <a:buClr>
                <a:schemeClr val="tx1"/>
              </a:buClr>
              <a:buFont typeface="Wingdings" pitchFamily="2" charset="2"/>
              <a:buChar char="Ø"/>
            </a:pPr>
            <a:r>
              <a:rPr lang="en-US" sz="2400" b="0" dirty="0" smtClean="0"/>
              <a:t>Must be ready to use your plan anytime.</a:t>
            </a:r>
          </a:p>
          <a:p>
            <a:pPr lvl="2">
              <a:lnSpc>
                <a:spcPct val="150000"/>
              </a:lnSpc>
              <a:buClr>
                <a:schemeClr val="tx1"/>
              </a:buClr>
              <a:buFont typeface="Wingdings" pitchFamily="2" charset="2"/>
              <a:buChar char="Ø"/>
            </a:pPr>
            <a:r>
              <a:rPr lang="en-US" sz="2400" b="0" dirty="0" smtClean="0"/>
              <a:t>Must have extra respiratory supplies on-hand and packed.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Disaster Planning for Respiratory Issues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79BEA-F387-46A3-B43B-F75A61F506C7}" type="datetime1">
              <a:rPr lang="en-US" smtClean="0"/>
              <a:t>3/19/2015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8C59D-5721-4BD2-A0CF-B7398D938631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79003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Disaster Planning for </a:t>
            </a:r>
            <a:br>
              <a:rPr lang="en-US" dirty="0"/>
            </a:br>
            <a:r>
              <a:rPr lang="en-US" dirty="0"/>
              <a:t>Respiratory Issues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100628"/>
            <a:ext cx="7520940" cy="3852372"/>
          </a:xfrm>
        </p:spPr>
        <p:txBody>
          <a:bodyPr>
            <a:normAutofit lnSpcReduction="10000"/>
          </a:bodyPr>
          <a:lstStyle/>
          <a:p>
            <a:endParaRPr lang="en-US" dirty="0" smtClean="0"/>
          </a:p>
          <a:p>
            <a:pPr marL="0" indent="0"/>
            <a:r>
              <a:rPr lang="en-US" sz="2400" dirty="0" smtClean="0"/>
              <a:t>January 21, 2012, I was diagnosed with</a:t>
            </a:r>
            <a:br>
              <a:rPr lang="en-US" sz="2400" dirty="0" smtClean="0"/>
            </a:br>
            <a:r>
              <a:rPr lang="en-US" sz="2400" dirty="0" smtClean="0"/>
              <a:t> </a:t>
            </a:r>
          </a:p>
          <a:p>
            <a:pPr lvl="2">
              <a:buFont typeface="Wingdings" pitchFamily="2" charset="2"/>
              <a:buChar char="Ø"/>
            </a:pPr>
            <a:r>
              <a:rPr lang="en-US" sz="2400" b="0" dirty="0" smtClean="0"/>
              <a:t>Atelectasis of the left lung</a:t>
            </a:r>
            <a:br>
              <a:rPr lang="en-US" sz="2400" b="0" dirty="0" smtClean="0"/>
            </a:br>
            <a:endParaRPr lang="en-US" sz="2400" b="0" dirty="0" smtClean="0"/>
          </a:p>
          <a:p>
            <a:pPr lvl="2">
              <a:buFont typeface="Wingdings" pitchFamily="2" charset="2"/>
              <a:buChar char="Ø"/>
            </a:pPr>
            <a:r>
              <a:rPr lang="en-US" sz="2400" b="0" dirty="0" smtClean="0"/>
              <a:t>Restrictive Lung Disease</a:t>
            </a:r>
          </a:p>
          <a:p>
            <a:pPr lvl="2">
              <a:buFont typeface="Wingdings" pitchFamily="2" charset="2"/>
              <a:buChar char="Ø"/>
            </a:pPr>
            <a:endParaRPr lang="en-US" sz="2400" dirty="0"/>
          </a:p>
          <a:p>
            <a:pPr marL="0" indent="0"/>
            <a:r>
              <a:rPr lang="en-US" sz="2400" dirty="0" smtClean="0"/>
              <a:t>February 2012, was diagnosed with</a:t>
            </a:r>
            <a:r>
              <a:rPr lang="en-US" sz="2400" b="0" dirty="0" smtClean="0"/>
              <a:t> </a:t>
            </a:r>
            <a:br>
              <a:rPr lang="en-US" sz="2400" b="0" dirty="0" smtClean="0"/>
            </a:br>
            <a:endParaRPr lang="en-US" sz="2400" b="0" dirty="0" smtClean="0"/>
          </a:p>
          <a:p>
            <a:pPr lvl="2">
              <a:buFont typeface="Wingdings" pitchFamily="2" charset="2"/>
              <a:buChar char="Ø"/>
            </a:pPr>
            <a:r>
              <a:rPr lang="en-US" sz="2400" dirty="0" smtClean="0"/>
              <a:t>Phrenic </a:t>
            </a:r>
            <a:r>
              <a:rPr lang="en-US" sz="2400" dirty="0"/>
              <a:t>nerve  paralysis of the left lung, </a:t>
            </a:r>
            <a:endParaRPr lang="en-US" sz="2400" b="0" dirty="0" smtClean="0"/>
          </a:p>
          <a:p>
            <a:pPr marL="0" indent="0"/>
            <a:endParaRPr lang="en-US" sz="2400" b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Disaster Planning for Respiratory Issues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001A0-5385-425E-9163-750E0AA7B2AF}" type="datetime1">
              <a:rPr lang="en-US" smtClean="0"/>
              <a:t>3/19/2015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8C59D-5721-4BD2-A0CF-B7398D938631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96161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Disaster Planning for </a:t>
            </a:r>
            <a:br>
              <a:rPr lang="en-US" dirty="0"/>
            </a:br>
            <a:r>
              <a:rPr lang="en-US" dirty="0"/>
              <a:t>Respiratory Issues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/>
            <a:endParaRPr lang="en-US" sz="2400" b="0" dirty="0" smtClean="0"/>
          </a:p>
          <a:p>
            <a:pPr marL="0" indent="0"/>
            <a:r>
              <a:rPr lang="en-US" sz="2400" b="0" dirty="0" smtClean="0"/>
              <a:t>Was informed of the new respiratory medical issues, but was told nothing about how to deal with  it, or what I needed to do during a disaster with my issues.</a:t>
            </a:r>
          </a:p>
          <a:p>
            <a:pPr marL="0" indent="0"/>
            <a:endParaRPr lang="en-US" sz="2400" b="0" dirty="0"/>
          </a:p>
          <a:p>
            <a:pPr marL="0" indent="0"/>
            <a:r>
              <a:rPr lang="en-US" sz="2400" b="0" dirty="0" smtClean="0"/>
              <a:t>I was like any new respiratory client being told this for the first time, I was scare, upset and not ready to deal with it and had a lot of denial.</a:t>
            </a:r>
          </a:p>
          <a:p>
            <a:pPr marL="0" lvl="1" indent="0">
              <a:buNone/>
            </a:pP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Disaster Planning for Respiratory Issues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B1FB4-D956-4902-9D7C-0ED232D7CF9B}" type="datetime1">
              <a:rPr lang="en-US" smtClean="0"/>
              <a:t>3/19/2015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8C59D-5721-4BD2-A0CF-B7398D938631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17637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Disaster Planning for </a:t>
            </a:r>
            <a:br>
              <a:rPr lang="en-US" dirty="0"/>
            </a:br>
            <a:r>
              <a:rPr lang="en-US" dirty="0"/>
              <a:t>Respiratory Issues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295400"/>
            <a:ext cx="7520940" cy="3385077"/>
          </a:xfrm>
        </p:spPr>
        <p:txBody>
          <a:bodyPr>
            <a:normAutofit lnSpcReduction="10000"/>
          </a:bodyPr>
          <a:lstStyle/>
          <a:p>
            <a:pPr marL="0" indent="0" algn="just"/>
            <a:r>
              <a:rPr lang="en-US" sz="2400" b="0" dirty="0" smtClean="0"/>
              <a:t>I was upset and started thinking, with my background in Emergency Disaster Planning for both the Army and the American Red Cross and later with FEMA, what do I do in case of a disaster?. I started to look at what was available for new respiratory clients in Disaster Planning for Respiratory Issues, </a:t>
            </a:r>
            <a:r>
              <a:rPr lang="en-US" sz="2400" dirty="0" smtClean="0"/>
              <a:t>I found nothing.</a:t>
            </a:r>
          </a:p>
          <a:p>
            <a:pPr marL="0" indent="0"/>
            <a:endParaRPr lang="en-US" sz="2400" b="0" dirty="0" smtClean="0"/>
          </a:p>
          <a:p>
            <a:pPr marL="1138238" indent="-1138238"/>
            <a:r>
              <a:rPr lang="en-US" sz="2400" dirty="0" smtClean="0"/>
              <a:t>Hence</a:t>
            </a:r>
            <a:r>
              <a:rPr lang="en-US" sz="2400" b="0" dirty="0" smtClean="0"/>
              <a:t> – </a:t>
            </a:r>
            <a:r>
              <a:rPr lang="en-US" sz="2400" dirty="0" smtClean="0"/>
              <a:t>D</a:t>
            </a:r>
            <a:r>
              <a:rPr lang="en-US" sz="2400" b="0" dirty="0" smtClean="0"/>
              <a:t>isaster </a:t>
            </a:r>
            <a:r>
              <a:rPr lang="en-US" sz="2400" dirty="0" smtClean="0"/>
              <a:t>P</a:t>
            </a:r>
            <a:r>
              <a:rPr lang="en-US" sz="2400" b="0" dirty="0" smtClean="0"/>
              <a:t>lanning for </a:t>
            </a:r>
            <a:r>
              <a:rPr lang="en-US" sz="2400" dirty="0" smtClean="0"/>
              <a:t>R</a:t>
            </a:r>
            <a:r>
              <a:rPr lang="en-US" sz="2400" b="0" dirty="0" smtClean="0"/>
              <a:t>espiratory </a:t>
            </a:r>
            <a:r>
              <a:rPr lang="en-US" sz="2400" dirty="0" smtClean="0"/>
              <a:t>I</a:t>
            </a:r>
            <a:r>
              <a:rPr lang="en-US" sz="2400" b="0" dirty="0" smtClean="0"/>
              <a:t>ssues was    	      created.</a:t>
            </a:r>
          </a:p>
          <a:p>
            <a:pPr marL="0" lvl="1" indent="0">
              <a:buNone/>
            </a:pP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Disaster Planning for Respiratory Issues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C8BE3-C0C7-487F-B7E9-2C3D36036CDA}" type="datetime1">
              <a:rPr lang="en-US" smtClean="0"/>
              <a:t>3/19/2015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8C59D-5721-4BD2-A0CF-B7398D938631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42296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185</TotalTime>
  <Words>603</Words>
  <Application>Microsoft Office PowerPoint</Application>
  <PresentationFormat>On-screen Show (4:3)</PresentationFormat>
  <Paragraphs>148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Calibri</vt:lpstr>
      <vt:lpstr>Franklin Gothic Book</vt:lpstr>
      <vt:lpstr>Franklin Gothic Medium</vt:lpstr>
      <vt:lpstr>Tunga</vt:lpstr>
      <vt:lpstr>Wingdings</vt:lpstr>
      <vt:lpstr>Angles</vt:lpstr>
      <vt:lpstr>Disaster Planning for  Respiratory Issues </vt:lpstr>
      <vt:lpstr>Sponsored and hosted By:</vt:lpstr>
      <vt:lpstr>Presented by:</vt:lpstr>
      <vt:lpstr>History Timeline</vt:lpstr>
      <vt:lpstr>History Comments</vt:lpstr>
      <vt:lpstr>Importance of Disaster Planning</vt:lpstr>
      <vt:lpstr>Disaster Planning for  Respiratory Issues</vt:lpstr>
      <vt:lpstr>Disaster Planning for  Respiratory Issues</vt:lpstr>
      <vt:lpstr>Disaster Planning for  Respiratory Issues</vt:lpstr>
      <vt:lpstr>Disaster Planning for  Respiratory Issues</vt:lpstr>
      <vt:lpstr>Disaster Planning for  Respiratory Issues - Education</vt:lpstr>
      <vt:lpstr>Disaster Planning for  Respiratory Issues - Planning</vt:lpstr>
      <vt:lpstr>Disaster Planning for  Respiratory Issues - Teaching</vt:lpstr>
      <vt:lpstr>Disaster Planning for  Respiratory Issues – Implantation</vt:lpstr>
      <vt:lpstr>Disaster Planning for  Respiratory Issues – Hands On Training</vt:lpstr>
      <vt:lpstr>Disaster Planning for  Respiratory Issues </vt:lpstr>
      <vt:lpstr>Disaster Planning for  Respiratory Issues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Disaster Planning for  Respiratory Issues</dc:title>
  <dc:creator>Ms Linda Carter</dc:creator>
  <cp:lastModifiedBy>Ms Linda Carter</cp:lastModifiedBy>
  <cp:revision>49</cp:revision>
  <dcterms:created xsi:type="dcterms:W3CDTF">2013-01-06T23:53:21Z</dcterms:created>
  <dcterms:modified xsi:type="dcterms:W3CDTF">2015-03-19T23:04:25Z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